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4" r:id="rId2"/>
    <p:sldId id="275" r:id="rId3"/>
    <p:sldId id="276" r:id="rId4"/>
    <p:sldId id="345" r:id="rId5"/>
    <p:sldId id="336" r:id="rId6"/>
    <p:sldId id="355" r:id="rId7"/>
    <p:sldId id="356" r:id="rId8"/>
    <p:sldId id="357" r:id="rId9"/>
    <p:sldId id="346" r:id="rId10"/>
    <p:sldId id="360" r:id="rId11"/>
    <p:sldId id="347" r:id="rId12"/>
    <p:sldId id="348" r:id="rId13"/>
    <p:sldId id="349" r:id="rId14"/>
    <p:sldId id="350" r:id="rId15"/>
    <p:sldId id="307" r:id="rId16"/>
    <p:sldId id="310" r:id="rId17"/>
    <p:sldId id="311" r:id="rId18"/>
    <p:sldId id="313" r:id="rId19"/>
    <p:sldId id="317" r:id="rId20"/>
    <p:sldId id="321" r:id="rId21"/>
    <p:sldId id="327" r:id="rId22"/>
    <p:sldId id="329" r:id="rId23"/>
    <p:sldId id="330" r:id="rId24"/>
    <p:sldId id="331" r:id="rId25"/>
    <p:sldId id="340" r:id="rId26"/>
    <p:sldId id="341" r:id="rId27"/>
    <p:sldId id="361" r:id="rId28"/>
    <p:sldId id="363" r:id="rId29"/>
    <p:sldId id="325" r:id="rId30"/>
    <p:sldId id="343" r:id="rId3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1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B6B"/>
    <a:srgbClr val="E8EDF1"/>
    <a:srgbClr val="A6D683"/>
    <a:srgbClr val="4A7F67"/>
    <a:srgbClr val="AAC1B7"/>
    <a:srgbClr val="88C79A"/>
    <a:srgbClr val="DEDEDE"/>
    <a:srgbClr val="F0F0F0"/>
    <a:srgbClr val="E2E2E2"/>
    <a:srgbClr val="3E7B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6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72" y="48"/>
      </p:cViewPr>
      <p:guideLst>
        <p:guide orient="horz" pos="2160"/>
        <p:guide pos="61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4A38B-ADB5-4769-B05A-7EC94C62DD4E}" type="datetimeFigureOut">
              <a:rPr lang="hu-HU" smtClean="0"/>
              <a:t>2026. 06. 06.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025B9-120F-49B3-ACB3-ABB6B0F3953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38188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Google Shape;2030;p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1" name="Google Shape;2031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8" name="Google Shape;2068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FAFAD-D4E1-F74A-B480-86485849393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09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F2E45-572A-F5EC-479D-B0BA26868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FCF23C-6083-2BD0-EF28-878A1F2B43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35D295-BDD1-F42E-A344-A3E9C598A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25331-599E-FA0C-F330-C0CD362C3A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FAFAD-D4E1-F74A-B480-86485849393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22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0061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65F218-0ABA-4F67-AF2F-ABD29ADDF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74E9326-1B08-4F7F-8300-D381A966EA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1334266-44A8-4A0C-A123-1874086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F753-AF5C-4B6A-8E0A-8BDB15E2BCFF}" type="datetimeFigureOut">
              <a:rPr lang="hu-HU" smtClean="0"/>
              <a:t>2026. 06. 06.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4EB86E6-F06D-4690-B749-7E3FD84DE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0428814-C8A9-4B7C-8FFB-295423E65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B107-F9AB-42A2-A944-42FCE04018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0905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80E5BFD-7B67-4BBB-9794-2AED26D69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9BE0331-EE17-4CBA-8182-354256FFDF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CB29DC5-056C-436E-89AE-C759269DA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F753-AF5C-4B6A-8E0A-8BDB15E2BCFF}" type="datetimeFigureOut">
              <a:rPr lang="hu-HU" smtClean="0"/>
              <a:t>2026. 06. 06.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50EE469-7E9B-4EC7-B7CE-DC2A69B14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CCF3579-B4F0-4681-A876-E4DE1D2D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B107-F9AB-42A2-A944-42FCE04018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8803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02A3E9DE-7690-4214-8D6F-BDE42062C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EB3B9EBF-3662-41EA-8A4D-1D35D635B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6731D13-97CB-4F5D-9579-AB59ECCDC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F753-AF5C-4B6A-8E0A-8BDB15E2BCFF}" type="datetimeFigureOut">
              <a:rPr lang="hu-HU" smtClean="0"/>
              <a:t>2026. 06. 06.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0B7E503-5418-4348-A15C-7B04FBD2B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9BB184C-A2E3-468C-88D6-194A21D00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B107-F9AB-42A2-A944-42FCE04018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4731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>
  <p:cSld name="1_Üre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0"/>
          <p:cNvSpPr>
            <a:spLocks noGrp="1"/>
          </p:cNvSpPr>
          <p:nvPr>
            <p:ph type="pic" idx="2"/>
          </p:nvPr>
        </p:nvSpPr>
        <p:spPr>
          <a:xfrm>
            <a:off x="1857375" y="0"/>
            <a:ext cx="6908800" cy="69088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4702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9" y="6400801"/>
            <a:ext cx="12188825" cy="4571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9" y="6334317"/>
            <a:ext cx="12188825" cy="640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72F87E-114F-4E5A-B546-78E2BB93DB05}" type="datetimeFigureOut">
              <a:rPr lang="hu-HU" smtClean="0"/>
              <a:pPr>
                <a:defRPr/>
              </a:pPr>
              <a:t>2026. 06. 06.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3B75C-9ACA-4F14-B72D-1A2F9AF8809F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61452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Üres">
  <p:cSld name="2_Üre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91"/>
          <p:cNvSpPr>
            <a:spLocks noGrp="1"/>
          </p:cNvSpPr>
          <p:nvPr>
            <p:ph type="pic" idx="2"/>
          </p:nvPr>
        </p:nvSpPr>
        <p:spPr>
          <a:xfrm>
            <a:off x="6120000" y="0"/>
            <a:ext cx="6072000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0812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2AC6DE-1182-4FA1-8CF1-CAB06A3BC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082C7FD-BB4E-45F4-968F-73E2E4E4A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1950C3C-ED01-41B6-89DF-DFD3B3A89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F753-AF5C-4B6A-8E0A-8BDB15E2BCFF}" type="datetimeFigureOut">
              <a:rPr lang="hu-HU" smtClean="0"/>
              <a:t>2026. 06. 06.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3565927-A20F-4F96-BF56-06264B6D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319B6BD-EA76-4DE6-ADF3-04676FE4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B107-F9AB-42A2-A944-42FCE04018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6384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FC51C9-CE6D-4F07-B996-27B8E7F80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8A52063-9106-44C4-8384-7F2A3E1E6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BFD845D-F8F7-4DB7-8054-B5D6446E8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F753-AF5C-4B6A-8E0A-8BDB15E2BCFF}" type="datetimeFigureOut">
              <a:rPr lang="hu-HU" smtClean="0"/>
              <a:t>2026. 06. 06.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637FF87-1BF5-46DC-A570-8561621C3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E1F67C0-44CC-4FDC-850C-C3F9E2EFC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B107-F9AB-42A2-A944-42FCE04018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4043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3B29419-7500-4695-AD2C-B51AE6798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2C4B9B8-616F-4A39-9DD6-C048330F33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258DA74-C439-4EE0-A2F8-BADCEC3B4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A3E312B-7F37-45C0-BCB1-AD560A75E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F753-AF5C-4B6A-8E0A-8BDB15E2BCFF}" type="datetimeFigureOut">
              <a:rPr lang="hu-HU" smtClean="0"/>
              <a:t>2026. 06. 06.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3C11A75-C2C4-4938-999E-6EF520592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ECD5061-7DE3-487A-A96F-183E6E2F9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B107-F9AB-42A2-A944-42FCE04018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3262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98CE61E-6FAE-436B-9417-9856A8726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F69E94C-8B31-46F4-B488-6F1FBFDE9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76FE233-7EBA-41D2-A0C9-7A6249A27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670ECA9-4560-4535-9A77-92D8F4FF2A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A13CBF3D-7578-4ED2-9374-69E97839D2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B791BC52-33B0-41A1-96E4-76E44D299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F753-AF5C-4B6A-8E0A-8BDB15E2BCFF}" type="datetimeFigureOut">
              <a:rPr lang="hu-HU" smtClean="0"/>
              <a:t>2026. 06. 06.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FFD2E18E-66D7-4B5E-97F3-A21AFC97A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0715263-7E21-4D66-ABD2-2C0AD5596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B107-F9AB-42A2-A944-42FCE04018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954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522B22E-6249-475B-98DB-2B2619221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AE889E57-3BB4-458A-BC9F-180538531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F753-AF5C-4B6A-8E0A-8BDB15E2BCFF}" type="datetimeFigureOut">
              <a:rPr lang="hu-HU" smtClean="0"/>
              <a:t>2026. 06. 06.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B85E4D9-BDF2-4AAB-A50C-5EB580403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B1DA63E1-E054-4BE4-965A-01CC110D9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B107-F9AB-42A2-A944-42FCE04018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0137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ép helye 5">
            <a:extLst>
              <a:ext uri="{FF2B5EF4-FFF2-40B4-BE49-F238E27FC236}">
                <a16:creationId xmlns:a16="http://schemas.microsoft.com/office/drawing/2014/main" id="{EE2C9BD8-7C6C-40D0-A3F9-A0CE36FA4B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57375" y="0"/>
            <a:ext cx="6908800" cy="6908800"/>
          </a:xfrm>
          <a:prstGeom prst="ellipse">
            <a:avLst/>
          </a:prstGeom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4620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9A4C6BC-9042-4CD5-8E43-D13C051EA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4DC415A-C231-4DB9-9B2B-D4CCC826F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0C51D9C-45EA-4BB8-BDC4-B8F6672FA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749576F-871A-4598-A2A0-C5D420A77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F753-AF5C-4B6A-8E0A-8BDB15E2BCFF}" type="datetimeFigureOut">
              <a:rPr lang="hu-HU" smtClean="0"/>
              <a:t>2026. 06. 06.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CE12B99-DD0E-4F81-B997-5C7FD853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8E21C31-A6B6-40DE-9946-AD00D1CBF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B107-F9AB-42A2-A944-42FCE04018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4270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BF7847-661D-4FDD-8205-4DEADCCD1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09C2029E-43BC-4FE6-9643-46F05172EF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6413D0A-A88D-48DF-A88D-0349E39191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07963DF-0BF9-41D2-8152-56EFD3A91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2F753-AF5C-4B6A-8E0A-8BDB15E2BCFF}" type="datetimeFigureOut">
              <a:rPr lang="hu-HU" smtClean="0"/>
              <a:t>2026. 06. 06.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28C4BCE-DDB3-404E-AB9F-E4D658FA9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89C1DD2-E1E6-49FE-A2CF-7E6301DD9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1B107-F9AB-42A2-A944-42FCE04018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5509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E12AE0D7-12A6-40BF-A721-F9A17273B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596919C-BADE-4F7C-B854-2C9AE3DFC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91A9E44-E48A-4463-B6D7-3C98E39A1A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2F753-AF5C-4B6A-8E0A-8BDB15E2BCFF}" type="datetimeFigureOut">
              <a:rPr lang="hu-HU" smtClean="0"/>
              <a:t>2026. 06. 06.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177968A-AEB1-4C3C-A3C8-0C1D52B29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3E6B24C-F51E-4342-ACB8-72CF42D00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1B107-F9AB-42A2-A944-42FCE04018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701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ov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szabolcs.belanyi-sztraka@izys.h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2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EBC59A43-B743-4C81-8FB8-D84CD20D87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" t="17473" r="-3" b="-3201"/>
          <a:stretch/>
        </p:blipFill>
        <p:spPr>
          <a:xfrm>
            <a:off x="0" y="0"/>
            <a:ext cx="12192000" cy="7150558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5C140F32-B7B6-4523-B5DC-F9BC49D7C5BE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027B04B1-1C06-4E5D-9892-97E55752AEA4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Ábra 9">
            <a:extLst>
              <a:ext uri="{FF2B5EF4-FFF2-40B4-BE49-F238E27FC236}">
                <a16:creationId xmlns:a16="http://schemas.microsoft.com/office/drawing/2014/main" id="{4F6F8BD1-0253-4984-9F94-23E625C23D5C}"/>
              </a:ext>
            </a:extLst>
          </p:cNvPr>
          <p:cNvSpPr/>
          <p:nvPr/>
        </p:nvSpPr>
        <p:spPr>
          <a:xfrm>
            <a:off x="3033485" y="366493"/>
            <a:ext cx="6125030" cy="6125014"/>
          </a:xfrm>
          <a:custGeom>
            <a:avLst/>
            <a:gdLst>
              <a:gd name="connsiteX0" fmla="*/ 395288 w 790575"/>
              <a:gd name="connsiteY0" fmla="*/ 0 h 790575"/>
              <a:gd name="connsiteX1" fmla="*/ 0 w 790575"/>
              <a:gd name="connsiteY1" fmla="*/ 395288 h 790575"/>
              <a:gd name="connsiteX2" fmla="*/ 395288 w 790575"/>
              <a:gd name="connsiteY2" fmla="*/ 790575 h 790575"/>
              <a:gd name="connsiteX3" fmla="*/ 790575 w 790575"/>
              <a:gd name="connsiteY3" fmla="*/ 395288 h 790575"/>
              <a:gd name="connsiteX4" fmla="*/ 395288 w 790575"/>
              <a:gd name="connsiteY4" fmla="*/ 0 h 790575"/>
              <a:gd name="connsiteX5" fmla="*/ 395288 w 790575"/>
              <a:gd name="connsiteY5" fmla="*/ 717233 h 790575"/>
              <a:gd name="connsiteX6" fmla="*/ 73343 w 790575"/>
              <a:gd name="connsiteY6" fmla="*/ 395288 h 790575"/>
              <a:gd name="connsiteX7" fmla="*/ 395288 w 790575"/>
              <a:gd name="connsiteY7" fmla="*/ 73343 h 790575"/>
              <a:gd name="connsiteX8" fmla="*/ 717233 w 790575"/>
              <a:gd name="connsiteY8" fmla="*/ 395288 h 790575"/>
              <a:gd name="connsiteX9" fmla="*/ 395288 w 790575"/>
              <a:gd name="connsiteY9" fmla="*/ 717233 h 79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0575" h="790575">
                <a:moveTo>
                  <a:pt x="395288" y="0"/>
                </a:moveTo>
                <a:cubicBezTo>
                  <a:pt x="177165" y="0"/>
                  <a:pt x="0" y="177165"/>
                  <a:pt x="0" y="395288"/>
                </a:cubicBezTo>
                <a:cubicBezTo>
                  <a:pt x="0" y="613410"/>
                  <a:pt x="177165" y="790575"/>
                  <a:pt x="395288" y="790575"/>
                </a:cubicBezTo>
                <a:cubicBezTo>
                  <a:pt x="613410" y="790575"/>
                  <a:pt x="790575" y="613410"/>
                  <a:pt x="790575" y="395288"/>
                </a:cubicBezTo>
                <a:cubicBezTo>
                  <a:pt x="790575" y="177165"/>
                  <a:pt x="613410" y="0"/>
                  <a:pt x="395288" y="0"/>
                </a:cubicBezTo>
                <a:close/>
                <a:moveTo>
                  <a:pt x="395288" y="717233"/>
                </a:moveTo>
                <a:cubicBezTo>
                  <a:pt x="217170" y="717233"/>
                  <a:pt x="73343" y="572453"/>
                  <a:pt x="73343" y="395288"/>
                </a:cubicBezTo>
                <a:cubicBezTo>
                  <a:pt x="73343" y="218123"/>
                  <a:pt x="217170" y="73343"/>
                  <a:pt x="395288" y="73343"/>
                </a:cubicBezTo>
                <a:cubicBezTo>
                  <a:pt x="573405" y="73343"/>
                  <a:pt x="717233" y="218123"/>
                  <a:pt x="717233" y="395288"/>
                </a:cubicBezTo>
                <a:cubicBezTo>
                  <a:pt x="717233" y="572453"/>
                  <a:pt x="573405" y="717233"/>
                  <a:pt x="395288" y="717233"/>
                </a:cubicBezTo>
                <a:close/>
              </a:path>
            </a:pathLst>
          </a:custGeom>
          <a:solidFill>
            <a:schemeClr val="accent3">
              <a:alpha val="29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B9B403D5-A2D2-46AD-9DA7-4A6355ACB476}"/>
              </a:ext>
            </a:extLst>
          </p:cNvPr>
          <p:cNvSpPr/>
          <p:nvPr/>
        </p:nvSpPr>
        <p:spPr>
          <a:xfrm>
            <a:off x="3606800" y="936171"/>
            <a:ext cx="4978400" cy="4978400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Cím 3">
            <a:extLst>
              <a:ext uri="{FF2B5EF4-FFF2-40B4-BE49-F238E27FC236}">
                <a16:creationId xmlns:a16="http://schemas.microsoft.com/office/drawing/2014/main" id="{88F284A4-060A-46BC-B41D-C430713D56A6}"/>
              </a:ext>
            </a:extLst>
          </p:cNvPr>
          <p:cNvSpPr txBox="1">
            <a:spLocks/>
          </p:cNvSpPr>
          <p:nvPr/>
        </p:nvSpPr>
        <p:spPr>
          <a:xfrm>
            <a:off x="2202436" y="2406127"/>
            <a:ext cx="7715409" cy="281215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u-HU" sz="3600" dirty="0">
                <a:solidFill>
                  <a:schemeClr val="accent3"/>
                </a:solidFill>
              </a:rPr>
              <a:t>IZYS</a:t>
            </a:r>
            <a:br>
              <a:rPr lang="hu-HU" sz="3600" dirty="0">
                <a:solidFill>
                  <a:schemeClr val="accent3"/>
                </a:solidFill>
              </a:rPr>
            </a:br>
            <a:r>
              <a:rPr lang="hu-HU" sz="3600" dirty="0">
                <a:solidFill>
                  <a:schemeClr val="accent3"/>
                </a:solidFill>
              </a:rPr>
              <a:t>A GYAKORLATBAN</a:t>
            </a: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90FBB617-E782-4585-837D-A75D62266A43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7746" y="4398949"/>
            <a:ext cx="2016506" cy="9271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199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 animBg="1"/>
      <p:bldP spid="11" grpId="1" animBg="1"/>
      <p:bldP spid="13" grpId="0" animBg="1"/>
      <p:bldP spid="13" grpId="1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A44374B2-4AC0-4221-8D3B-BF0FBA20BA8C}"/>
              </a:ext>
            </a:extLst>
          </p:cNvPr>
          <p:cNvSpPr/>
          <p:nvPr/>
        </p:nvSpPr>
        <p:spPr>
          <a:xfrm flipH="1">
            <a:off x="-11" y="0"/>
            <a:ext cx="1219201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sp>
        <p:nvSpPr>
          <p:cNvPr id="26" name="Google Shape;19;p2">
            <a:extLst>
              <a:ext uri="{FF2B5EF4-FFF2-40B4-BE49-F238E27FC236}">
                <a16:creationId xmlns:a16="http://schemas.microsoft.com/office/drawing/2014/main" id="{86EC5D37-77A4-4B4F-8FF8-9B8C34A2EF7B}"/>
              </a:ext>
            </a:extLst>
          </p:cNvPr>
          <p:cNvSpPr txBox="1">
            <a:spLocks/>
          </p:cNvSpPr>
          <p:nvPr/>
        </p:nvSpPr>
        <p:spPr>
          <a:xfrm>
            <a:off x="345633" y="645884"/>
            <a:ext cx="11358687" cy="8345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hu-HU" sz="4000" dirty="0">
                <a:solidFill>
                  <a:schemeClr val="accent1"/>
                </a:solidFill>
              </a:rPr>
              <a:t>Belépési nyilatkozat – </a:t>
            </a:r>
            <a:r>
              <a:rPr lang="hu-HU" sz="4000" dirty="0">
                <a:solidFill>
                  <a:schemeClr val="bg1"/>
                </a:solidFill>
              </a:rPr>
              <a:t>egyetlen nyomtatvány</a:t>
            </a:r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CE288AA8-ED68-42F1-A6BB-FE9E3116F357}"/>
              </a:ext>
            </a:extLst>
          </p:cNvPr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AF8395F6-75E2-4835-B148-C9D8ADDBFECE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748" y="6316271"/>
            <a:ext cx="843470" cy="3878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8C5137C1-8412-4983-B173-50981169F251}"/>
              </a:ext>
            </a:extLst>
          </p:cNvPr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</p:spPr>
        <p:txBody>
          <a:bodyPr wrap="square" lIns="150894" tIns="75447" rIns="150894" bIns="75447" rtlCol="0">
            <a:spAutoFit/>
          </a:bodyPr>
          <a:lstStyle/>
          <a:p>
            <a:r>
              <a:rPr lang="hu-HU" sz="1200" u="sng" dirty="0">
                <a:solidFill>
                  <a:srgbClr val="AAC1B7"/>
                </a:solidFill>
              </a:rPr>
              <a:t>www.izys.hu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40D83E94-DB18-4E2D-AD38-2DF88E8A3062}"/>
              </a:ext>
            </a:extLst>
          </p:cNvPr>
          <p:cNvSpPr>
            <a:spLocks/>
          </p:cNvSpPr>
          <p:nvPr/>
        </p:nvSpPr>
        <p:spPr bwMode="auto">
          <a:xfrm>
            <a:off x="2854962" y="6443772"/>
            <a:ext cx="1489973" cy="3180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100" b="1" dirty="0">
                <a:solidFill>
                  <a:srgbClr val="AAC1B7"/>
                </a:solidFill>
                <a:ea typeface="MS PGothic" pitchFamily="34" charset="-128"/>
                <a:sym typeface="Baskerville SemiBold" charset="0"/>
              </a:rPr>
              <a:t>+36 1 769 0061</a:t>
            </a:r>
          </a:p>
        </p:txBody>
      </p:sp>
      <p:sp>
        <p:nvSpPr>
          <p:cNvPr id="25" name="Google Shape;105;p9">
            <a:extLst>
              <a:ext uri="{FF2B5EF4-FFF2-40B4-BE49-F238E27FC236}">
                <a16:creationId xmlns:a16="http://schemas.microsoft.com/office/drawing/2014/main" id="{E1BCD5F3-E951-4742-9F0B-F37037610FF5}"/>
              </a:ext>
            </a:extLst>
          </p:cNvPr>
          <p:cNvSpPr txBox="1">
            <a:spLocks/>
          </p:cNvSpPr>
          <p:nvPr/>
        </p:nvSpPr>
        <p:spPr>
          <a:xfrm>
            <a:off x="345633" y="6348245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AAC1B7"/>
                </a:solidFill>
              </a:rPr>
              <a:pPr/>
              <a:t>10</a:t>
            </a:fld>
            <a:endParaRPr lang="en" dirty="0">
              <a:solidFill>
                <a:srgbClr val="AAC1B7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BD6E943-085A-9B4B-1631-C984426F9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305" y="1480457"/>
            <a:ext cx="8750750" cy="471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37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A44374B2-4AC0-4221-8D3B-BF0FBA20BA8C}"/>
              </a:ext>
            </a:extLst>
          </p:cNvPr>
          <p:cNvSpPr/>
          <p:nvPr/>
        </p:nvSpPr>
        <p:spPr>
          <a:xfrm flipH="1">
            <a:off x="-11" y="0"/>
            <a:ext cx="1219201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CE288AA8-ED68-42F1-A6BB-FE9E3116F357}"/>
              </a:ext>
            </a:extLst>
          </p:cNvPr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AF8395F6-75E2-4835-B148-C9D8ADDBFECE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748" y="6316271"/>
            <a:ext cx="843470" cy="3878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8C5137C1-8412-4983-B173-50981169F251}"/>
              </a:ext>
            </a:extLst>
          </p:cNvPr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</p:spPr>
        <p:txBody>
          <a:bodyPr wrap="square" lIns="150894" tIns="75447" rIns="150894" bIns="75447" rtlCol="0">
            <a:spAutoFit/>
          </a:bodyPr>
          <a:lstStyle/>
          <a:p>
            <a:r>
              <a:rPr lang="hu-HU" sz="1200" u="sng" dirty="0">
                <a:solidFill>
                  <a:srgbClr val="AAC1B7"/>
                </a:solidFill>
              </a:rPr>
              <a:t>www.izys.hu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40D83E94-DB18-4E2D-AD38-2DF88E8A3062}"/>
              </a:ext>
            </a:extLst>
          </p:cNvPr>
          <p:cNvSpPr>
            <a:spLocks/>
          </p:cNvSpPr>
          <p:nvPr/>
        </p:nvSpPr>
        <p:spPr bwMode="auto">
          <a:xfrm>
            <a:off x="2854962" y="6443772"/>
            <a:ext cx="1489973" cy="3180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100" b="1" dirty="0">
                <a:solidFill>
                  <a:srgbClr val="AAC1B7"/>
                </a:solidFill>
                <a:ea typeface="MS PGothic" pitchFamily="34" charset="-128"/>
                <a:sym typeface="Baskerville SemiBold" charset="0"/>
              </a:rPr>
              <a:t>+36 1 769 0061</a:t>
            </a:r>
          </a:p>
        </p:txBody>
      </p:sp>
      <p:sp>
        <p:nvSpPr>
          <p:cNvPr id="25" name="Google Shape;105;p9">
            <a:extLst>
              <a:ext uri="{FF2B5EF4-FFF2-40B4-BE49-F238E27FC236}">
                <a16:creationId xmlns:a16="http://schemas.microsoft.com/office/drawing/2014/main" id="{E1BCD5F3-E951-4742-9F0B-F37037610FF5}"/>
              </a:ext>
            </a:extLst>
          </p:cNvPr>
          <p:cNvSpPr txBox="1">
            <a:spLocks/>
          </p:cNvSpPr>
          <p:nvPr/>
        </p:nvSpPr>
        <p:spPr>
          <a:xfrm>
            <a:off x="345633" y="6348245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AAC1B7"/>
                </a:solidFill>
              </a:rPr>
              <a:pPr/>
              <a:t>11</a:t>
            </a:fld>
            <a:endParaRPr lang="en" dirty="0">
              <a:solidFill>
                <a:srgbClr val="AAC1B7"/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D84EBA64-0B57-4307-735B-828DF0AA9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515" y="1557323"/>
            <a:ext cx="8788852" cy="4654789"/>
          </a:xfrm>
          <a:prstGeom prst="rect">
            <a:avLst/>
          </a:prstGeom>
        </p:spPr>
      </p:pic>
      <p:sp>
        <p:nvSpPr>
          <p:cNvPr id="8" name="Google Shape;19;p2">
            <a:extLst>
              <a:ext uri="{FF2B5EF4-FFF2-40B4-BE49-F238E27FC236}">
                <a16:creationId xmlns:a16="http://schemas.microsoft.com/office/drawing/2014/main" id="{20CFF5C0-80D6-3D02-FE00-49BF5849DE5D}"/>
              </a:ext>
            </a:extLst>
          </p:cNvPr>
          <p:cNvSpPr txBox="1">
            <a:spLocks/>
          </p:cNvSpPr>
          <p:nvPr/>
        </p:nvSpPr>
        <p:spPr>
          <a:xfrm>
            <a:off x="345633" y="645884"/>
            <a:ext cx="11358687" cy="8345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hu-HU" sz="4000" dirty="0">
                <a:solidFill>
                  <a:schemeClr val="accent1"/>
                </a:solidFill>
              </a:rPr>
              <a:t>Munkáltató – </a:t>
            </a:r>
            <a:r>
              <a:rPr lang="hu-HU" sz="4000" dirty="0">
                <a:solidFill>
                  <a:schemeClr val="bg1"/>
                </a:solidFill>
              </a:rPr>
              <a:t>kedvezményezett – </a:t>
            </a:r>
            <a:r>
              <a:rPr lang="hu-HU" sz="4000" dirty="0">
                <a:solidFill>
                  <a:schemeClr val="accent1"/>
                </a:solidFill>
              </a:rPr>
              <a:t>tagdíj</a:t>
            </a:r>
            <a:endParaRPr lang="hu-HU" sz="4000" dirty="0">
              <a:solidFill>
                <a:schemeClr val="bg1"/>
              </a:solidFill>
            </a:endParaRPr>
          </a:p>
        </p:txBody>
      </p:sp>
      <p:sp>
        <p:nvSpPr>
          <p:cNvPr id="9" name="Google Shape;19;p2">
            <a:extLst>
              <a:ext uri="{FF2B5EF4-FFF2-40B4-BE49-F238E27FC236}">
                <a16:creationId xmlns:a16="http://schemas.microsoft.com/office/drawing/2014/main" id="{8AAEDA78-8162-278E-994E-6D41C91F65B8}"/>
              </a:ext>
            </a:extLst>
          </p:cNvPr>
          <p:cNvSpPr txBox="1">
            <a:spLocks/>
          </p:cNvSpPr>
          <p:nvPr/>
        </p:nvSpPr>
        <p:spPr>
          <a:xfrm>
            <a:off x="-2443967" y="3230880"/>
            <a:ext cx="7315200" cy="171375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u-HU" sz="4000" b="1" dirty="0">
                <a:solidFill>
                  <a:schemeClr val="bg1"/>
                </a:solidFill>
              </a:rPr>
              <a:t>Társ-</a:t>
            </a:r>
          </a:p>
          <a:p>
            <a:pPr algn="ctr"/>
            <a:r>
              <a:rPr lang="hu-HU" sz="4000" b="1" dirty="0">
                <a:solidFill>
                  <a:schemeClr val="accent1"/>
                </a:solidFill>
              </a:rPr>
              <a:t>kártya</a:t>
            </a:r>
          </a:p>
        </p:txBody>
      </p:sp>
    </p:spTree>
    <p:extLst>
      <p:ext uri="{BB962C8B-B14F-4D97-AF65-F5344CB8AC3E}">
        <p14:creationId xmlns:p14="http://schemas.microsoft.com/office/powerpoint/2010/main" val="1592866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A44374B2-4AC0-4221-8D3B-BF0FBA20BA8C}"/>
              </a:ext>
            </a:extLst>
          </p:cNvPr>
          <p:cNvSpPr/>
          <p:nvPr/>
        </p:nvSpPr>
        <p:spPr>
          <a:xfrm flipH="1">
            <a:off x="-11" y="0"/>
            <a:ext cx="1219201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CE288AA8-ED68-42F1-A6BB-FE9E3116F357}"/>
              </a:ext>
            </a:extLst>
          </p:cNvPr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AF8395F6-75E2-4835-B148-C9D8ADDBFECE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748" y="6316271"/>
            <a:ext cx="843470" cy="3878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8C5137C1-8412-4983-B173-50981169F251}"/>
              </a:ext>
            </a:extLst>
          </p:cNvPr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</p:spPr>
        <p:txBody>
          <a:bodyPr wrap="square" lIns="150894" tIns="75447" rIns="150894" bIns="75447" rtlCol="0">
            <a:spAutoFit/>
          </a:bodyPr>
          <a:lstStyle/>
          <a:p>
            <a:r>
              <a:rPr lang="hu-HU" sz="1200" u="sng" dirty="0">
                <a:solidFill>
                  <a:srgbClr val="AAC1B7"/>
                </a:solidFill>
              </a:rPr>
              <a:t>www.izys.hu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40D83E94-DB18-4E2D-AD38-2DF88E8A3062}"/>
              </a:ext>
            </a:extLst>
          </p:cNvPr>
          <p:cNvSpPr>
            <a:spLocks/>
          </p:cNvSpPr>
          <p:nvPr/>
        </p:nvSpPr>
        <p:spPr bwMode="auto">
          <a:xfrm>
            <a:off x="2854962" y="6443772"/>
            <a:ext cx="1489973" cy="3180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100" b="1" dirty="0">
                <a:solidFill>
                  <a:srgbClr val="AAC1B7"/>
                </a:solidFill>
                <a:ea typeface="MS PGothic" pitchFamily="34" charset="-128"/>
                <a:sym typeface="Baskerville SemiBold" charset="0"/>
              </a:rPr>
              <a:t>+36 1 769 0061</a:t>
            </a:r>
          </a:p>
        </p:txBody>
      </p:sp>
      <p:sp>
        <p:nvSpPr>
          <p:cNvPr id="25" name="Google Shape;105;p9">
            <a:extLst>
              <a:ext uri="{FF2B5EF4-FFF2-40B4-BE49-F238E27FC236}">
                <a16:creationId xmlns:a16="http://schemas.microsoft.com/office/drawing/2014/main" id="{E1BCD5F3-E951-4742-9F0B-F37037610FF5}"/>
              </a:ext>
            </a:extLst>
          </p:cNvPr>
          <p:cNvSpPr txBox="1">
            <a:spLocks/>
          </p:cNvSpPr>
          <p:nvPr/>
        </p:nvSpPr>
        <p:spPr>
          <a:xfrm>
            <a:off x="345633" y="6348245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AAC1B7"/>
                </a:solidFill>
              </a:rPr>
              <a:pPr/>
              <a:t>12</a:t>
            </a:fld>
            <a:endParaRPr lang="en" dirty="0">
              <a:solidFill>
                <a:srgbClr val="AAC1B7"/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19A42C4E-ED69-4DD6-6999-0D55C29F4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420" y="1303575"/>
            <a:ext cx="8788852" cy="309260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EC3F984-BDB1-16E6-E5CC-BC3D291B9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6420" y="4537410"/>
            <a:ext cx="8782501" cy="1301817"/>
          </a:xfrm>
          <a:prstGeom prst="rect">
            <a:avLst/>
          </a:prstGeom>
        </p:spPr>
      </p:pic>
      <p:sp>
        <p:nvSpPr>
          <p:cNvPr id="10" name="Google Shape;19;p2">
            <a:extLst>
              <a:ext uri="{FF2B5EF4-FFF2-40B4-BE49-F238E27FC236}">
                <a16:creationId xmlns:a16="http://schemas.microsoft.com/office/drawing/2014/main" id="{2C49141C-F21F-5E99-462A-B6A19DB3DA60}"/>
              </a:ext>
            </a:extLst>
          </p:cNvPr>
          <p:cNvSpPr txBox="1">
            <a:spLocks/>
          </p:cNvSpPr>
          <p:nvPr/>
        </p:nvSpPr>
        <p:spPr>
          <a:xfrm>
            <a:off x="345633" y="645884"/>
            <a:ext cx="11358687" cy="8345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hu-HU" sz="4000" dirty="0">
                <a:solidFill>
                  <a:schemeClr val="accent1"/>
                </a:solidFill>
              </a:rPr>
              <a:t>Nyilatkozatok – </a:t>
            </a:r>
            <a:r>
              <a:rPr lang="hu-HU" sz="4000" dirty="0">
                <a:solidFill>
                  <a:schemeClr val="bg1"/>
                </a:solidFill>
              </a:rPr>
              <a:t>csomagok</a:t>
            </a:r>
          </a:p>
        </p:txBody>
      </p:sp>
    </p:spTree>
    <p:extLst>
      <p:ext uri="{BB962C8B-B14F-4D97-AF65-F5344CB8AC3E}">
        <p14:creationId xmlns:p14="http://schemas.microsoft.com/office/powerpoint/2010/main" val="3334602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A44374B2-4AC0-4221-8D3B-BF0FBA20BA8C}"/>
              </a:ext>
            </a:extLst>
          </p:cNvPr>
          <p:cNvSpPr/>
          <p:nvPr/>
        </p:nvSpPr>
        <p:spPr>
          <a:xfrm flipH="1">
            <a:off x="-11" y="0"/>
            <a:ext cx="1219201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CE288AA8-ED68-42F1-A6BB-FE9E3116F357}"/>
              </a:ext>
            </a:extLst>
          </p:cNvPr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AF8395F6-75E2-4835-B148-C9D8ADDBFECE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748" y="6316271"/>
            <a:ext cx="843470" cy="3878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8C5137C1-8412-4983-B173-50981169F251}"/>
              </a:ext>
            </a:extLst>
          </p:cNvPr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</p:spPr>
        <p:txBody>
          <a:bodyPr wrap="square" lIns="150894" tIns="75447" rIns="150894" bIns="75447" rtlCol="0">
            <a:spAutoFit/>
          </a:bodyPr>
          <a:lstStyle/>
          <a:p>
            <a:r>
              <a:rPr lang="hu-HU" sz="1200" u="sng" dirty="0">
                <a:solidFill>
                  <a:srgbClr val="AAC1B7"/>
                </a:solidFill>
              </a:rPr>
              <a:t>www.izys.hu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40D83E94-DB18-4E2D-AD38-2DF88E8A3062}"/>
              </a:ext>
            </a:extLst>
          </p:cNvPr>
          <p:cNvSpPr>
            <a:spLocks/>
          </p:cNvSpPr>
          <p:nvPr/>
        </p:nvSpPr>
        <p:spPr bwMode="auto">
          <a:xfrm>
            <a:off x="2854962" y="6443772"/>
            <a:ext cx="1489973" cy="3180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100" b="1" dirty="0">
                <a:solidFill>
                  <a:srgbClr val="AAC1B7"/>
                </a:solidFill>
                <a:ea typeface="MS PGothic" pitchFamily="34" charset="-128"/>
                <a:sym typeface="Baskerville SemiBold" charset="0"/>
              </a:rPr>
              <a:t>+36 1 769 0061</a:t>
            </a:r>
          </a:p>
        </p:txBody>
      </p:sp>
      <p:sp>
        <p:nvSpPr>
          <p:cNvPr id="25" name="Google Shape;105;p9">
            <a:extLst>
              <a:ext uri="{FF2B5EF4-FFF2-40B4-BE49-F238E27FC236}">
                <a16:creationId xmlns:a16="http://schemas.microsoft.com/office/drawing/2014/main" id="{E1BCD5F3-E951-4742-9F0B-F37037610FF5}"/>
              </a:ext>
            </a:extLst>
          </p:cNvPr>
          <p:cNvSpPr txBox="1">
            <a:spLocks/>
          </p:cNvSpPr>
          <p:nvPr/>
        </p:nvSpPr>
        <p:spPr>
          <a:xfrm>
            <a:off x="345633" y="6348245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AAC1B7"/>
                </a:solidFill>
              </a:rPr>
              <a:pPr/>
              <a:t>13</a:t>
            </a:fld>
            <a:endParaRPr lang="en" dirty="0">
              <a:solidFill>
                <a:srgbClr val="AAC1B7"/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9058550C-05EF-71BB-45BA-232FA6E65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709" y="1405136"/>
            <a:ext cx="8782501" cy="4616687"/>
          </a:xfrm>
          <a:prstGeom prst="rect">
            <a:avLst/>
          </a:prstGeom>
        </p:spPr>
      </p:pic>
      <p:sp>
        <p:nvSpPr>
          <p:cNvPr id="9" name="Google Shape;19;p2">
            <a:extLst>
              <a:ext uri="{FF2B5EF4-FFF2-40B4-BE49-F238E27FC236}">
                <a16:creationId xmlns:a16="http://schemas.microsoft.com/office/drawing/2014/main" id="{734F5454-2CDF-3AA2-430C-5492A6A3D6FC}"/>
              </a:ext>
            </a:extLst>
          </p:cNvPr>
          <p:cNvSpPr txBox="1">
            <a:spLocks/>
          </p:cNvSpPr>
          <p:nvPr/>
        </p:nvSpPr>
        <p:spPr>
          <a:xfrm>
            <a:off x="345633" y="645884"/>
            <a:ext cx="11358687" cy="8345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hu-HU" sz="4000" dirty="0">
                <a:solidFill>
                  <a:schemeClr val="accent1"/>
                </a:solidFill>
              </a:rPr>
              <a:t>Nyilatkozatok – </a:t>
            </a:r>
            <a:r>
              <a:rPr lang="hu-HU" sz="4000" dirty="0">
                <a:solidFill>
                  <a:schemeClr val="bg1"/>
                </a:solidFill>
              </a:rPr>
              <a:t>csomagok</a:t>
            </a:r>
          </a:p>
        </p:txBody>
      </p:sp>
    </p:spTree>
    <p:extLst>
      <p:ext uri="{BB962C8B-B14F-4D97-AF65-F5344CB8AC3E}">
        <p14:creationId xmlns:p14="http://schemas.microsoft.com/office/powerpoint/2010/main" val="1446023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A44374B2-4AC0-4221-8D3B-BF0FBA20BA8C}"/>
              </a:ext>
            </a:extLst>
          </p:cNvPr>
          <p:cNvSpPr/>
          <p:nvPr/>
        </p:nvSpPr>
        <p:spPr>
          <a:xfrm flipH="1">
            <a:off x="-11" y="0"/>
            <a:ext cx="1219201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CE288AA8-ED68-42F1-A6BB-FE9E3116F357}"/>
              </a:ext>
            </a:extLst>
          </p:cNvPr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AF8395F6-75E2-4835-B148-C9D8ADDBFECE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748" y="6316271"/>
            <a:ext cx="843470" cy="3878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8C5137C1-8412-4983-B173-50981169F251}"/>
              </a:ext>
            </a:extLst>
          </p:cNvPr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</p:spPr>
        <p:txBody>
          <a:bodyPr wrap="square" lIns="150894" tIns="75447" rIns="150894" bIns="75447" rtlCol="0">
            <a:spAutoFit/>
          </a:bodyPr>
          <a:lstStyle/>
          <a:p>
            <a:r>
              <a:rPr lang="hu-HU" sz="1200" u="sng" dirty="0">
                <a:solidFill>
                  <a:srgbClr val="AAC1B7"/>
                </a:solidFill>
              </a:rPr>
              <a:t>www.izys.hu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40D83E94-DB18-4E2D-AD38-2DF88E8A3062}"/>
              </a:ext>
            </a:extLst>
          </p:cNvPr>
          <p:cNvSpPr>
            <a:spLocks/>
          </p:cNvSpPr>
          <p:nvPr/>
        </p:nvSpPr>
        <p:spPr bwMode="auto">
          <a:xfrm>
            <a:off x="2854962" y="6443772"/>
            <a:ext cx="1489973" cy="3180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100" b="1" dirty="0">
                <a:solidFill>
                  <a:srgbClr val="AAC1B7"/>
                </a:solidFill>
                <a:ea typeface="MS PGothic" pitchFamily="34" charset="-128"/>
                <a:sym typeface="Baskerville SemiBold" charset="0"/>
              </a:rPr>
              <a:t>+36 1 769 0061</a:t>
            </a:r>
          </a:p>
        </p:txBody>
      </p:sp>
      <p:sp>
        <p:nvSpPr>
          <p:cNvPr id="25" name="Google Shape;105;p9">
            <a:extLst>
              <a:ext uri="{FF2B5EF4-FFF2-40B4-BE49-F238E27FC236}">
                <a16:creationId xmlns:a16="http://schemas.microsoft.com/office/drawing/2014/main" id="{E1BCD5F3-E951-4742-9F0B-F37037610FF5}"/>
              </a:ext>
            </a:extLst>
          </p:cNvPr>
          <p:cNvSpPr txBox="1">
            <a:spLocks/>
          </p:cNvSpPr>
          <p:nvPr/>
        </p:nvSpPr>
        <p:spPr>
          <a:xfrm>
            <a:off x="345633" y="6348245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AAC1B7"/>
                </a:solidFill>
              </a:rPr>
              <a:pPr/>
              <a:t>14</a:t>
            </a:fld>
            <a:endParaRPr lang="en" dirty="0">
              <a:solidFill>
                <a:srgbClr val="AAC1B7"/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D018900B-79EB-364B-9DEB-598A8F0DA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999" y="2130358"/>
            <a:ext cx="8979361" cy="2597283"/>
          </a:xfrm>
          <a:prstGeom prst="rect">
            <a:avLst/>
          </a:prstGeom>
        </p:spPr>
      </p:pic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0C867DB6-E615-E0D1-B1CB-077E26255482}"/>
              </a:ext>
            </a:extLst>
          </p:cNvPr>
          <p:cNvCxnSpPr/>
          <p:nvPr/>
        </p:nvCxnSpPr>
        <p:spPr>
          <a:xfrm>
            <a:off x="1960880" y="2235200"/>
            <a:ext cx="8605520" cy="10769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19;p2">
            <a:extLst>
              <a:ext uri="{FF2B5EF4-FFF2-40B4-BE49-F238E27FC236}">
                <a16:creationId xmlns:a16="http://schemas.microsoft.com/office/drawing/2014/main" id="{0E76074A-2E0A-E2C3-20B9-6563C3E24AA3}"/>
              </a:ext>
            </a:extLst>
          </p:cNvPr>
          <p:cNvSpPr txBox="1">
            <a:spLocks/>
          </p:cNvSpPr>
          <p:nvPr/>
        </p:nvSpPr>
        <p:spPr>
          <a:xfrm>
            <a:off x="345633" y="645884"/>
            <a:ext cx="11358687" cy="8345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hu-HU" sz="4000" dirty="0">
                <a:solidFill>
                  <a:schemeClr val="accent1"/>
                </a:solidFill>
              </a:rPr>
              <a:t>Tanácsadó</a:t>
            </a:r>
            <a:r>
              <a:rPr lang="hu-HU" sz="4000" dirty="0">
                <a:solidFill>
                  <a:schemeClr val="bg1"/>
                </a:solidFill>
              </a:rPr>
              <a:t>kód</a:t>
            </a:r>
          </a:p>
        </p:txBody>
      </p:sp>
    </p:spTree>
    <p:extLst>
      <p:ext uri="{BB962C8B-B14F-4D97-AF65-F5344CB8AC3E}">
        <p14:creationId xmlns:p14="http://schemas.microsoft.com/office/powerpoint/2010/main" val="2567855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06_1596083776">
            <a:hlinkClick r:id="" action="ppaction://media"/>
            <a:extLst>
              <a:ext uri="{FF2B5EF4-FFF2-40B4-BE49-F238E27FC236}">
                <a16:creationId xmlns:a16="http://schemas.microsoft.com/office/drawing/2014/main" id="{41EBE514-782A-4CF1-B522-138E6918D0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026A263C-9BA0-41C6-8AD9-4B057036990E}"/>
              </a:ext>
            </a:extLst>
          </p:cNvPr>
          <p:cNvSpPr/>
          <p:nvPr/>
        </p:nvSpPr>
        <p:spPr>
          <a:xfrm>
            <a:off x="6109371" y="-64620"/>
            <a:ext cx="1939206" cy="6922620"/>
          </a:xfrm>
          <a:custGeom>
            <a:avLst/>
            <a:gdLst>
              <a:gd name="connsiteX0" fmla="*/ 301949 w 301949"/>
              <a:gd name="connsiteY0" fmla="*/ 0 h 1190625"/>
              <a:gd name="connsiteX1" fmla="*/ 275279 w 301949"/>
              <a:gd name="connsiteY1" fmla="*/ 0 h 1190625"/>
              <a:gd name="connsiteX2" fmla="*/ 7 w 301949"/>
              <a:gd name="connsiteY2" fmla="*/ 597218 h 1190625"/>
              <a:gd name="connsiteX3" fmla="*/ 275279 w 301949"/>
              <a:gd name="connsiteY3" fmla="*/ 1190625 h 1190625"/>
              <a:gd name="connsiteX4" fmla="*/ 301949 w 301949"/>
              <a:gd name="connsiteY4" fmla="*/ 1190625 h 1190625"/>
              <a:gd name="connsiteX5" fmla="*/ 17152 w 301949"/>
              <a:gd name="connsiteY5" fmla="*/ 597218 h 1190625"/>
              <a:gd name="connsiteX6" fmla="*/ 301949 w 301949"/>
              <a:gd name="connsiteY6" fmla="*/ 0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949" h="1190625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D7DDDA">
              <a:alpha val="4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6" name="Ábra 2">
            <a:extLst>
              <a:ext uri="{FF2B5EF4-FFF2-40B4-BE49-F238E27FC236}">
                <a16:creationId xmlns:a16="http://schemas.microsoft.com/office/drawing/2014/main" id="{5D12AA4A-0C2E-49ED-938B-4CE6AB65102F}"/>
              </a:ext>
            </a:extLst>
          </p:cNvPr>
          <p:cNvSpPr/>
          <p:nvPr/>
        </p:nvSpPr>
        <p:spPr>
          <a:xfrm>
            <a:off x="6536096" y="-35592"/>
            <a:ext cx="11683262" cy="6905358"/>
          </a:xfrm>
          <a:custGeom>
            <a:avLst/>
            <a:gdLst>
              <a:gd name="connsiteX0" fmla="*/ 1977448 w 9145594"/>
              <a:gd name="connsiteY0" fmla="*/ 0 h 6866030"/>
              <a:gd name="connsiteX1" fmla="*/ 28 w 9145594"/>
              <a:gd name="connsiteY1" fmla="*/ 3444001 h 6866030"/>
              <a:gd name="connsiteX2" fmla="*/ 1977448 w 9145594"/>
              <a:gd name="connsiteY2" fmla="*/ 6866030 h 6866030"/>
              <a:gd name="connsiteX3" fmla="*/ 9145594 w 9145594"/>
              <a:gd name="connsiteY3" fmla="*/ 6866030 h 6866030"/>
              <a:gd name="connsiteX4" fmla="*/ 9145594 w 9145594"/>
              <a:gd name="connsiteY4" fmla="*/ 0 h 6866030"/>
              <a:gd name="connsiteX5" fmla="*/ 1977448 w 9145594"/>
              <a:gd name="connsiteY5" fmla="*/ 0 h 6866030"/>
              <a:gd name="connsiteX0" fmla="*/ 1977448 w 10020665"/>
              <a:gd name="connsiteY0" fmla="*/ 0 h 6866030"/>
              <a:gd name="connsiteX1" fmla="*/ 28 w 10020665"/>
              <a:gd name="connsiteY1" fmla="*/ 3444001 h 6866030"/>
              <a:gd name="connsiteX2" fmla="*/ 1977448 w 10020665"/>
              <a:gd name="connsiteY2" fmla="*/ 6866030 h 6866030"/>
              <a:gd name="connsiteX3" fmla="*/ 10020665 w 10020665"/>
              <a:gd name="connsiteY3" fmla="*/ 6856198 h 6866030"/>
              <a:gd name="connsiteX4" fmla="*/ 9145594 w 10020665"/>
              <a:gd name="connsiteY4" fmla="*/ 0 h 6866030"/>
              <a:gd name="connsiteX5" fmla="*/ 1977448 w 10020665"/>
              <a:gd name="connsiteY5" fmla="*/ 0 h 6866030"/>
              <a:gd name="connsiteX0" fmla="*/ 1977448 w 10030497"/>
              <a:gd name="connsiteY0" fmla="*/ 9832 h 6875862"/>
              <a:gd name="connsiteX1" fmla="*/ 28 w 10030497"/>
              <a:gd name="connsiteY1" fmla="*/ 3453833 h 6875862"/>
              <a:gd name="connsiteX2" fmla="*/ 1977448 w 10030497"/>
              <a:gd name="connsiteY2" fmla="*/ 6875862 h 6875862"/>
              <a:gd name="connsiteX3" fmla="*/ 10020665 w 10030497"/>
              <a:gd name="connsiteY3" fmla="*/ 6866030 h 6875862"/>
              <a:gd name="connsiteX4" fmla="*/ 10030497 w 10030497"/>
              <a:gd name="connsiteY4" fmla="*/ 0 h 6875862"/>
              <a:gd name="connsiteX5" fmla="*/ 1977448 w 10030497"/>
              <a:gd name="connsiteY5" fmla="*/ 9832 h 6875862"/>
              <a:gd name="connsiteX0" fmla="*/ 1977448 w 10020949"/>
              <a:gd name="connsiteY0" fmla="*/ 0 h 6866030"/>
              <a:gd name="connsiteX1" fmla="*/ 28 w 10020949"/>
              <a:gd name="connsiteY1" fmla="*/ 3444001 h 6866030"/>
              <a:gd name="connsiteX2" fmla="*/ 1977448 w 10020949"/>
              <a:gd name="connsiteY2" fmla="*/ 6866030 h 6866030"/>
              <a:gd name="connsiteX3" fmla="*/ 10020665 w 10020949"/>
              <a:gd name="connsiteY3" fmla="*/ 6856198 h 6866030"/>
              <a:gd name="connsiteX4" fmla="*/ 10001001 w 10020949"/>
              <a:gd name="connsiteY4" fmla="*/ 19665 h 6866030"/>
              <a:gd name="connsiteX5" fmla="*/ 1977448 w 10020949"/>
              <a:gd name="connsiteY5" fmla="*/ 0 h 6866030"/>
              <a:gd name="connsiteX0" fmla="*/ 1977448 w 11682317"/>
              <a:gd name="connsiteY0" fmla="*/ 0 h 6866030"/>
              <a:gd name="connsiteX1" fmla="*/ 28 w 11682317"/>
              <a:gd name="connsiteY1" fmla="*/ 3444001 h 6866030"/>
              <a:gd name="connsiteX2" fmla="*/ 1977448 w 11682317"/>
              <a:gd name="connsiteY2" fmla="*/ 6866030 h 6866030"/>
              <a:gd name="connsiteX3" fmla="*/ 10020665 w 11682317"/>
              <a:gd name="connsiteY3" fmla="*/ 6856198 h 6866030"/>
              <a:gd name="connsiteX4" fmla="*/ 11682317 w 11682317"/>
              <a:gd name="connsiteY4" fmla="*/ 9833 h 6866030"/>
              <a:gd name="connsiteX5" fmla="*/ 1977448 w 11682317"/>
              <a:gd name="connsiteY5" fmla="*/ 0 h 6866030"/>
              <a:gd name="connsiteX0" fmla="*/ 1977448 w 11683262"/>
              <a:gd name="connsiteY0" fmla="*/ 0 h 6875862"/>
              <a:gd name="connsiteX1" fmla="*/ 28 w 11683262"/>
              <a:gd name="connsiteY1" fmla="*/ 3444001 h 6875862"/>
              <a:gd name="connsiteX2" fmla="*/ 1977448 w 11683262"/>
              <a:gd name="connsiteY2" fmla="*/ 6866030 h 6875862"/>
              <a:gd name="connsiteX3" fmla="*/ 11682316 w 11683262"/>
              <a:gd name="connsiteY3" fmla="*/ 6875862 h 6875862"/>
              <a:gd name="connsiteX4" fmla="*/ 11682317 w 11683262"/>
              <a:gd name="connsiteY4" fmla="*/ 9833 h 6875862"/>
              <a:gd name="connsiteX5" fmla="*/ 1977448 w 11683262"/>
              <a:gd name="connsiteY5" fmla="*/ 0 h 6875862"/>
              <a:gd name="connsiteX0" fmla="*/ 1977448 w 11683262"/>
              <a:gd name="connsiteY0" fmla="*/ 29496 h 6905358"/>
              <a:gd name="connsiteX1" fmla="*/ 28 w 11683262"/>
              <a:gd name="connsiteY1" fmla="*/ 3473497 h 6905358"/>
              <a:gd name="connsiteX2" fmla="*/ 1977448 w 11683262"/>
              <a:gd name="connsiteY2" fmla="*/ 6895526 h 6905358"/>
              <a:gd name="connsiteX3" fmla="*/ 11682316 w 11683262"/>
              <a:gd name="connsiteY3" fmla="*/ 6905358 h 6905358"/>
              <a:gd name="connsiteX4" fmla="*/ 11682317 w 11683262"/>
              <a:gd name="connsiteY4" fmla="*/ 0 h 6905358"/>
              <a:gd name="connsiteX5" fmla="*/ 1977448 w 11683262"/>
              <a:gd name="connsiteY5" fmla="*/ 29496 h 6905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83262" h="6905358">
                <a:moveTo>
                  <a:pt x="1977448" y="29496"/>
                </a:moveTo>
                <a:cubicBezTo>
                  <a:pt x="790996" y="721592"/>
                  <a:pt x="-5465" y="2001420"/>
                  <a:pt x="28" y="3473497"/>
                </a:cubicBezTo>
                <a:cubicBezTo>
                  <a:pt x="5521" y="4934588"/>
                  <a:pt x="796489" y="6208923"/>
                  <a:pt x="1977448" y="6895526"/>
                </a:cubicBezTo>
                <a:lnTo>
                  <a:pt x="11682316" y="6905358"/>
                </a:lnTo>
                <a:cubicBezTo>
                  <a:pt x="11685593" y="4616681"/>
                  <a:pt x="11679040" y="2288677"/>
                  <a:pt x="11682317" y="0"/>
                </a:cubicBezTo>
                <a:lnTo>
                  <a:pt x="1977448" y="29496"/>
                </a:lnTo>
                <a:close/>
              </a:path>
            </a:pathLst>
          </a:custGeom>
          <a:solidFill>
            <a:schemeClr val="accent3">
              <a:alpha val="70000"/>
            </a:schemeClr>
          </a:solidFill>
          <a:ln w="54926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8" name="Ellipszis 7">
            <a:extLst>
              <a:ext uri="{FF2B5EF4-FFF2-40B4-BE49-F238E27FC236}">
                <a16:creationId xmlns:a16="http://schemas.microsoft.com/office/drawing/2014/main" id="{CCBA0632-4E15-4AF8-BF74-80CAF6D81B87}"/>
              </a:ext>
            </a:extLst>
          </p:cNvPr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814B066F-C47D-4528-A9CE-78E4BEE0EA34}"/>
              </a:ext>
            </a:extLst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748" y="6316271"/>
            <a:ext cx="843470" cy="3878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213D9433-7071-4133-B2FF-0E4A407210B2}"/>
              </a:ext>
            </a:extLst>
          </p:cNvPr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</p:spPr>
        <p:txBody>
          <a:bodyPr wrap="square" lIns="150894" tIns="75447" rIns="150894" bIns="75447" rtlCol="0">
            <a:spAutoFit/>
          </a:bodyPr>
          <a:lstStyle/>
          <a:p>
            <a:r>
              <a:rPr lang="hu-HU" sz="1200" u="sng" dirty="0">
                <a:solidFill>
                  <a:schemeClr val="accent6"/>
                </a:solidFill>
              </a:rPr>
              <a:t>www.izys.hu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99079412-06B6-43E2-B5EA-7DDE5452098C}"/>
              </a:ext>
            </a:extLst>
          </p:cNvPr>
          <p:cNvSpPr>
            <a:spLocks/>
          </p:cNvSpPr>
          <p:nvPr/>
        </p:nvSpPr>
        <p:spPr bwMode="auto">
          <a:xfrm>
            <a:off x="2854962" y="6443772"/>
            <a:ext cx="1489973" cy="3180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100" b="1" dirty="0">
                <a:solidFill>
                  <a:schemeClr val="accent6"/>
                </a:solidFill>
                <a:ea typeface="MS PGothic" pitchFamily="34" charset="-128"/>
                <a:sym typeface="Baskerville SemiBold" charset="0"/>
              </a:rPr>
              <a:t>+36 1 769 0061</a:t>
            </a:r>
          </a:p>
        </p:txBody>
      </p:sp>
      <p:sp>
        <p:nvSpPr>
          <p:cNvPr id="16" name="Google Shape;105;p9">
            <a:extLst>
              <a:ext uri="{FF2B5EF4-FFF2-40B4-BE49-F238E27FC236}">
                <a16:creationId xmlns:a16="http://schemas.microsoft.com/office/drawing/2014/main" id="{749F015D-119F-47E1-A6D2-DFCCBBC3D0C5}"/>
              </a:ext>
            </a:extLst>
          </p:cNvPr>
          <p:cNvSpPr txBox="1">
            <a:spLocks/>
          </p:cNvSpPr>
          <p:nvPr/>
        </p:nvSpPr>
        <p:spPr>
          <a:xfrm>
            <a:off x="345633" y="6348245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accent6"/>
                </a:solidFill>
              </a:rPr>
              <a:pPr/>
              <a:t>15</a:t>
            </a:fld>
            <a:endParaRPr lang="en" dirty="0">
              <a:solidFill>
                <a:schemeClr val="accent6"/>
              </a:solidFill>
            </a:endParaRPr>
          </a:p>
        </p:txBody>
      </p:sp>
      <p:sp>
        <p:nvSpPr>
          <p:cNvPr id="4" name="Google Shape;19;p2">
            <a:extLst>
              <a:ext uri="{FF2B5EF4-FFF2-40B4-BE49-F238E27FC236}">
                <a16:creationId xmlns:a16="http://schemas.microsoft.com/office/drawing/2014/main" id="{F89095EF-DD3F-4331-AFE5-54F71B1421CB}"/>
              </a:ext>
            </a:extLst>
          </p:cNvPr>
          <p:cNvSpPr txBox="1">
            <a:spLocks/>
          </p:cNvSpPr>
          <p:nvPr/>
        </p:nvSpPr>
        <p:spPr>
          <a:xfrm>
            <a:off x="6096000" y="370104"/>
            <a:ext cx="5500914" cy="17344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 sz="3600" dirty="0">
                <a:solidFill>
                  <a:schemeClr val="accent1"/>
                </a:solidFill>
              </a:rPr>
              <a:t>Online</a:t>
            </a:r>
            <a:r>
              <a:rPr lang="hu-HU" sz="3600" dirty="0">
                <a:solidFill>
                  <a:schemeClr val="bg1"/>
                </a:solidFill>
              </a:rPr>
              <a:t> </a:t>
            </a:r>
          </a:p>
          <a:p>
            <a:r>
              <a:rPr lang="hu-HU" sz="3600" dirty="0">
                <a:solidFill>
                  <a:schemeClr val="bg1"/>
                </a:solidFill>
              </a:rPr>
              <a:t>lehetőségek</a:t>
            </a:r>
            <a:endParaRPr lang="hu-HU" sz="3600" dirty="0">
              <a:solidFill>
                <a:schemeClr val="accent1"/>
              </a:solidFill>
            </a:endParaRPr>
          </a:p>
        </p:txBody>
      </p:sp>
      <p:sp>
        <p:nvSpPr>
          <p:cNvPr id="17" name="Google Shape;19;p2">
            <a:extLst>
              <a:ext uri="{FF2B5EF4-FFF2-40B4-BE49-F238E27FC236}">
                <a16:creationId xmlns:a16="http://schemas.microsoft.com/office/drawing/2014/main" id="{703FECD4-A6AD-4AD9-BFB3-5C8EB883A5D2}"/>
              </a:ext>
            </a:extLst>
          </p:cNvPr>
          <p:cNvSpPr txBox="1">
            <a:spLocks/>
          </p:cNvSpPr>
          <p:nvPr/>
        </p:nvSpPr>
        <p:spPr>
          <a:xfrm>
            <a:off x="7932832" y="2104571"/>
            <a:ext cx="4512734" cy="447466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l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+mn-lt"/>
              </a:rPr>
              <a:t>E-számlanyitás</a:t>
            </a:r>
          </a:p>
          <a:p>
            <a:pPr marL="342900" indent="-342900" algn="l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+mn-lt"/>
              </a:rPr>
              <a:t>E-befizetés</a:t>
            </a:r>
          </a:p>
          <a:p>
            <a:pPr marL="342900" indent="-342900" algn="l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+mn-lt"/>
              </a:rPr>
              <a:t>E-kiküldés</a:t>
            </a:r>
          </a:p>
          <a:p>
            <a:pPr marL="342900" indent="-342900" algn="l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  <a:latin typeface="+mn-lt"/>
              </a:rPr>
              <a:t>E-pénztár</a:t>
            </a:r>
          </a:p>
        </p:txBody>
      </p:sp>
    </p:spTree>
    <p:extLst>
      <p:ext uri="{BB962C8B-B14F-4D97-AF65-F5344CB8AC3E}">
        <p14:creationId xmlns:p14="http://schemas.microsoft.com/office/powerpoint/2010/main" val="373131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/>
      <p:bldP spid="1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096970E-8EE8-4C61-B26D-2DD7EB78B3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47" t="5714" r="22354" b="7928"/>
          <a:stretch/>
        </p:blipFill>
        <p:spPr>
          <a:xfrm>
            <a:off x="5106730" y="0"/>
            <a:ext cx="7085270" cy="6853400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A44374B2-4AC0-4221-8D3B-BF0FBA20BA8C}"/>
              </a:ext>
            </a:extLst>
          </p:cNvPr>
          <p:cNvSpPr/>
          <p:nvPr/>
        </p:nvSpPr>
        <p:spPr>
          <a:xfrm flipH="1">
            <a:off x="-10" y="0"/>
            <a:ext cx="539932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sp>
        <p:nvSpPr>
          <p:cNvPr id="26" name="Google Shape;19;p2">
            <a:extLst>
              <a:ext uri="{FF2B5EF4-FFF2-40B4-BE49-F238E27FC236}">
                <a16:creationId xmlns:a16="http://schemas.microsoft.com/office/drawing/2014/main" id="{86EC5D37-77A4-4B4F-8FF8-9B8C34A2EF7B}"/>
              </a:ext>
            </a:extLst>
          </p:cNvPr>
          <p:cNvSpPr txBox="1">
            <a:spLocks/>
          </p:cNvSpPr>
          <p:nvPr/>
        </p:nvSpPr>
        <p:spPr>
          <a:xfrm>
            <a:off x="345634" y="645884"/>
            <a:ext cx="4269910" cy="116114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hu-HU" sz="4000" dirty="0">
                <a:solidFill>
                  <a:schemeClr val="accent1"/>
                </a:solidFill>
              </a:rPr>
              <a:t>E</a:t>
            </a:r>
            <a:r>
              <a:rPr lang="hu-HU" sz="4000" dirty="0">
                <a:solidFill>
                  <a:schemeClr val="bg1"/>
                </a:solidFill>
              </a:rPr>
              <a:t>-számlanyitás</a:t>
            </a:r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CE288AA8-ED68-42F1-A6BB-FE9E3116F357}"/>
              </a:ext>
            </a:extLst>
          </p:cNvPr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AF8395F6-75E2-4835-B148-C9D8ADDBFECE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748" y="6316271"/>
            <a:ext cx="843470" cy="3878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8C5137C1-8412-4983-B173-50981169F251}"/>
              </a:ext>
            </a:extLst>
          </p:cNvPr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</p:spPr>
        <p:txBody>
          <a:bodyPr wrap="square" lIns="150894" tIns="75447" rIns="150894" bIns="75447" rtlCol="0">
            <a:spAutoFit/>
          </a:bodyPr>
          <a:lstStyle/>
          <a:p>
            <a:r>
              <a:rPr lang="hu-HU" sz="1200" u="sng" dirty="0">
                <a:solidFill>
                  <a:schemeClr val="bg2"/>
                </a:solidFill>
              </a:rPr>
              <a:t>www.izys.hu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40D83E94-DB18-4E2D-AD38-2DF88E8A3062}"/>
              </a:ext>
            </a:extLst>
          </p:cNvPr>
          <p:cNvSpPr>
            <a:spLocks/>
          </p:cNvSpPr>
          <p:nvPr/>
        </p:nvSpPr>
        <p:spPr bwMode="auto">
          <a:xfrm>
            <a:off x="2854962" y="6443772"/>
            <a:ext cx="1489973" cy="3180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100" b="1" dirty="0">
                <a:solidFill>
                  <a:schemeClr val="bg2"/>
                </a:solidFill>
                <a:ea typeface="MS PGothic" pitchFamily="34" charset="-128"/>
                <a:sym typeface="Baskerville SemiBold" charset="0"/>
              </a:rPr>
              <a:t>+36 1 769 0061</a:t>
            </a:r>
          </a:p>
        </p:txBody>
      </p:sp>
      <p:sp>
        <p:nvSpPr>
          <p:cNvPr id="25" name="Google Shape;105;p9">
            <a:extLst>
              <a:ext uri="{FF2B5EF4-FFF2-40B4-BE49-F238E27FC236}">
                <a16:creationId xmlns:a16="http://schemas.microsoft.com/office/drawing/2014/main" id="{E1BCD5F3-E951-4742-9F0B-F37037610FF5}"/>
              </a:ext>
            </a:extLst>
          </p:cNvPr>
          <p:cNvSpPr txBox="1">
            <a:spLocks/>
          </p:cNvSpPr>
          <p:nvPr/>
        </p:nvSpPr>
        <p:spPr>
          <a:xfrm>
            <a:off x="345633" y="6348245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bg2"/>
                </a:solidFill>
              </a:rPr>
              <a:pPr/>
              <a:t>16</a:t>
            </a:fld>
            <a:endParaRPr lang="en" dirty="0">
              <a:solidFill>
                <a:schemeClr val="bg2"/>
              </a:solidFill>
            </a:endParaRPr>
          </a:p>
        </p:txBody>
      </p:sp>
      <p:sp>
        <p:nvSpPr>
          <p:cNvPr id="36" name="Google Shape;19;p2">
            <a:extLst>
              <a:ext uri="{FF2B5EF4-FFF2-40B4-BE49-F238E27FC236}">
                <a16:creationId xmlns:a16="http://schemas.microsoft.com/office/drawing/2014/main" id="{631E78B9-9335-4DEE-B717-25627114B8F4}"/>
              </a:ext>
            </a:extLst>
          </p:cNvPr>
          <p:cNvSpPr txBox="1">
            <a:spLocks/>
          </p:cNvSpPr>
          <p:nvPr/>
        </p:nvSpPr>
        <p:spPr>
          <a:xfrm>
            <a:off x="244035" y="1465943"/>
            <a:ext cx="5082709" cy="554342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l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2100" dirty="0">
                <a:solidFill>
                  <a:schemeClr val="bg1"/>
                </a:solidFill>
              </a:rPr>
              <a:t>Miért jó Nektek?</a:t>
            </a:r>
          </a:p>
          <a:p>
            <a:pPr marL="342900" indent="-342900" algn="l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2100" dirty="0">
                <a:solidFill>
                  <a:schemeClr val="bg1"/>
                </a:solidFill>
              </a:rPr>
              <a:t>Miért jó az ügyfélnek?</a:t>
            </a:r>
          </a:p>
          <a:p>
            <a:pPr marL="342900" indent="-342900" algn="l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2100" dirty="0">
                <a:solidFill>
                  <a:schemeClr val="bg1"/>
                </a:solidFill>
              </a:rPr>
              <a:t>Mely adatokat érdemes kitölteni?</a:t>
            </a:r>
          </a:p>
          <a:p>
            <a:pPr marL="800100" lvl="1" indent="-34290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900" dirty="0">
                <a:solidFill>
                  <a:schemeClr val="bg1"/>
                </a:solidFill>
                <a:latin typeface="+mn-lt"/>
              </a:rPr>
              <a:t>Személyes adatok – minden cella!</a:t>
            </a:r>
          </a:p>
          <a:p>
            <a:pPr marL="800100" lvl="1" indent="-34290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900" dirty="0">
                <a:solidFill>
                  <a:schemeClr val="bg1"/>
                </a:solidFill>
                <a:latin typeface="+mn-lt"/>
              </a:rPr>
              <a:t>Munkáltató adatai – csak ha ő fizet</a:t>
            </a:r>
          </a:p>
          <a:p>
            <a:pPr marL="800100" lvl="1" indent="-34290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900" dirty="0">
                <a:solidFill>
                  <a:schemeClr val="bg1"/>
                </a:solidFill>
                <a:latin typeface="+mn-lt"/>
              </a:rPr>
              <a:t>Tagdíjvállalás </a:t>
            </a:r>
          </a:p>
          <a:p>
            <a:pPr marL="800100" lvl="1" indent="-34290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900" dirty="0">
                <a:solidFill>
                  <a:schemeClr val="bg1"/>
                </a:solidFill>
                <a:latin typeface="+mn-lt"/>
              </a:rPr>
              <a:t>Kedvezményezett</a:t>
            </a:r>
          </a:p>
          <a:p>
            <a:pPr marL="800100" lvl="1" indent="-34290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900" dirty="0">
                <a:solidFill>
                  <a:schemeClr val="bg1"/>
                </a:solidFill>
                <a:latin typeface="+mn-lt"/>
              </a:rPr>
              <a:t>Üzletkötő (név + munkatársi szám + email cím) </a:t>
            </a:r>
          </a:p>
          <a:p>
            <a:pPr marL="800100" lvl="1" indent="-34290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900" dirty="0">
                <a:solidFill>
                  <a:schemeClr val="bg1"/>
                </a:solidFill>
                <a:latin typeface="+mn-lt"/>
              </a:rPr>
              <a:t>E-kiküldés</a:t>
            </a:r>
          </a:p>
        </p:txBody>
      </p:sp>
      <p:sp>
        <p:nvSpPr>
          <p:cNvPr id="4" name="Ellipszis 3">
            <a:extLst>
              <a:ext uri="{FF2B5EF4-FFF2-40B4-BE49-F238E27FC236}">
                <a16:creationId xmlns:a16="http://schemas.microsoft.com/office/drawing/2014/main" id="{3FECD803-BDFD-420E-AC9C-0239AC23CB31}"/>
              </a:ext>
            </a:extLst>
          </p:cNvPr>
          <p:cNvSpPr/>
          <p:nvPr/>
        </p:nvSpPr>
        <p:spPr>
          <a:xfrm>
            <a:off x="10087429" y="1226455"/>
            <a:ext cx="1378857" cy="58057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40" name="Csoportba foglalás 39">
            <a:extLst>
              <a:ext uri="{FF2B5EF4-FFF2-40B4-BE49-F238E27FC236}">
                <a16:creationId xmlns:a16="http://schemas.microsoft.com/office/drawing/2014/main" id="{751521E8-92AE-4A75-9F37-6F8633FF0B42}"/>
              </a:ext>
            </a:extLst>
          </p:cNvPr>
          <p:cNvGrpSpPr/>
          <p:nvPr/>
        </p:nvGrpSpPr>
        <p:grpSpPr>
          <a:xfrm>
            <a:off x="8433997" y="3121193"/>
            <a:ext cx="3195090" cy="3195078"/>
            <a:chOff x="3920283" y="1786716"/>
            <a:chExt cx="4457675" cy="4457660"/>
          </a:xfrm>
        </p:grpSpPr>
        <p:sp>
          <p:nvSpPr>
            <p:cNvPr id="41" name="Szabadkézi sokszög: alakzat 40">
              <a:extLst>
                <a:ext uri="{FF2B5EF4-FFF2-40B4-BE49-F238E27FC236}">
                  <a16:creationId xmlns:a16="http://schemas.microsoft.com/office/drawing/2014/main" id="{3CD2F065-E126-489E-9240-6E10197F1B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20283" y="1786716"/>
              <a:ext cx="4457675" cy="4457660"/>
            </a:xfrm>
            <a:custGeom>
              <a:avLst/>
              <a:gdLst>
                <a:gd name="connsiteX0" fmla="*/ 3313640 w 3313639"/>
                <a:gd name="connsiteY0" fmla="*/ 1656816 h 3313631"/>
                <a:gd name="connsiteX1" fmla="*/ 1656820 w 3313639"/>
                <a:gd name="connsiteY1" fmla="*/ 3313632 h 3313631"/>
                <a:gd name="connsiteX2" fmla="*/ 0 w 3313639"/>
                <a:gd name="connsiteY2" fmla="*/ 1656816 h 3313631"/>
                <a:gd name="connsiteX3" fmla="*/ 1656820 w 3313639"/>
                <a:gd name="connsiteY3" fmla="*/ 0 h 3313631"/>
                <a:gd name="connsiteX4" fmla="*/ 3313640 w 3313639"/>
                <a:gd name="connsiteY4" fmla="*/ 1656816 h 3313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3639" h="3313631">
                  <a:moveTo>
                    <a:pt x="3313640" y="1656816"/>
                  </a:moveTo>
                  <a:cubicBezTo>
                    <a:pt x="3313640" y="2571850"/>
                    <a:pt x="2571856" y="3313632"/>
                    <a:pt x="1656820" y="3313632"/>
                  </a:cubicBezTo>
                  <a:cubicBezTo>
                    <a:pt x="741784" y="3313632"/>
                    <a:pt x="0" y="2571850"/>
                    <a:pt x="0" y="1656816"/>
                  </a:cubicBezTo>
                  <a:cubicBezTo>
                    <a:pt x="0" y="741782"/>
                    <a:pt x="741784" y="0"/>
                    <a:pt x="1656820" y="0"/>
                  </a:cubicBezTo>
                  <a:cubicBezTo>
                    <a:pt x="2571856" y="0"/>
                    <a:pt x="3313640" y="741782"/>
                    <a:pt x="3313640" y="1656816"/>
                  </a:cubicBezTo>
                  <a:close/>
                </a:path>
              </a:pathLst>
            </a:custGeom>
            <a:solidFill>
              <a:schemeClr val="accent2"/>
            </a:solidFill>
            <a:ln w="49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/>
            </a:p>
          </p:txBody>
        </p:sp>
        <p:sp>
          <p:nvSpPr>
            <p:cNvPr id="42" name="Google Shape;19;p2">
              <a:extLst>
                <a:ext uri="{FF2B5EF4-FFF2-40B4-BE49-F238E27FC236}">
                  <a16:creationId xmlns:a16="http://schemas.microsoft.com/office/drawing/2014/main" id="{711EEBB4-CD6F-4CB8-A070-0AF8D59B833F}"/>
                </a:ext>
              </a:extLst>
            </p:cNvPr>
            <p:cNvSpPr txBox="1">
              <a:spLocks/>
            </p:cNvSpPr>
            <p:nvPr/>
          </p:nvSpPr>
          <p:spPr>
            <a:xfrm>
              <a:off x="4339297" y="2173141"/>
              <a:ext cx="3580853" cy="2983245"/>
            </a:xfrm>
            <a:prstGeom prst="rect">
              <a:avLst/>
            </a:prstGeom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5000" b="0" i="0" u="none" strike="noStrike" cap="none">
                  <a:solidFill>
                    <a:schemeClr val="accent3"/>
                  </a:solidFill>
                  <a:latin typeface="+mj-lt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ts val="3000"/>
                </a:lnSpc>
              </a:pPr>
              <a:r>
                <a:rPr lang="hu-HU" sz="2400" dirty="0">
                  <a:solidFill>
                    <a:schemeClr val="bg1"/>
                  </a:solidFill>
                  <a:ea typeface="A little sunshine" panose="02000603000000000000" pitchFamily="2" charset="0"/>
                </a:rPr>
                <a:t>TIPP:</a:t>
              </a:r>
              <a:br>
                <a:rPr lang="hu-HU" sz="2400" dirty="0">
                  <a:solidFill>
                    <a:schemeClr val="bg1"/>
                  </a:solidFill>
                  <a:ea typeface="A little sunshine" panose="02000603000000000000" pitchFamily="2" charset="0"/>
                </a:rPr>
              </a:br>
              <a:r>
                <a:rPr lang="hu-HU" sz="2200" dirty="0">
                  <a:solidFill>
                    <a:schemeClr val="bg1"/>
                  </a:solidFill>
                  <a:latin typeface="+mn-lt"/>
                  <a:ea typeface="A little sunshine" panose="02000603000000000000" pitchFamily="2" charset="0"/>
                </a:rPr>
                <a:t>Kérhetsz egyedi linket, amit el tudsz küldeni ismerősöknek, barátoknak, címlistára</a:t>
              </a:r>
            </a:p>
          </p:txBody>
        </p:sp>
      </p:grpSp>
      <p:pic>
        <p:nvPicPr>
          <p:cNvPr id="6" name="Kép 5">
            <a:extLst>
              <a:ext uri="{FF2B5EF4-FFF2-40B4-BE49-F238E27FC236}">
                <a16:creationId xmlns:a16="http://schemas.microsoft.com/office/drawing/2014/main" id="{0C5CECD0-9F88-810E-5F6A-2995E915E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113" y="1402839"/>
            <a:ext cx="4637316" cy="136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947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25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uiExpand="1" build="p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096970E-8EE8-4C61-B26D-2DD7EB78B3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47" t="5714" r="22354" b="7928"/>
          <a:stretch/>
        </p:blipFill>
        <p:spPr>
          <a:xfrm>
            <a:off x="5106730" y="0"/>
            <a:ext cx="7085270" cy="6853400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A44374B2-4AC0-4221-8D3B-BF0FBA20BA8C}"/>
              </a:ext>
            </a:extLst>
          </p:cNvPr>
          <p:cNvSpPr/>
          <p:nvPr/>
        </p:nvSpPr>
        <p:spPr>
          <a:xfrm flipH="1">
            <a:off x="-10" y="0"/>
            <a:ext cx="539932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sp>
        <p:nvSpPr>
          <p:cNvPr id="26" name="Google Shape;19;p2">
            <a:extLst>
              <a:ext uri="{FF2B5EF4-FFF2-40B4-BE49-F238E27FC236}">
                <a16:creationId xmlns:a16="http://schemas.microsoft.com/office/drawing/2014/main" id="{86EC5D37-77A4-4B4F-8FF8-9B8C34A2EF7B}"/>
              </a:ext>
            </a:extLst>
          </p:cNvPr>
          <p:cNvSpPr txBox="1">
            <a:spLocks/>
          </p:cNvSpPr>
          <p:nvPr/>
        </p:nvSpPr>
        <p:spPr>
          <a:xfrm>
            <a:off x="345634" y="645884"/>
            <a:ext cx="4269910" cy="116114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hu-HU" sz="4000" dirty="0">
                <a:solidFill>
                  <a:schemeClr val="accent1"/>
                </a:solidFill>
              </a:rPr>
              <a:t>E</a:t>
            </a:r>
            <a:r>
              <a:rPr lang="hu-HU" sz="4000" dirty="0">
                <a:solidFill>
                  <a:schemeClr val="bg1"/>
                </a:solidFill>
              </a:rPr>
              <a:t>-feltöltés</a:t>
            </a:r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CE288AA8-ED68-42F1-A6BB-FE9E3116F357}"/>
              </a:ext>
            </a:extLst>
          </p:cNvPr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AF8395F6-75E2-4835-B148-C9D8ADDBFECE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748" y="6316271"/>
            <a:ext cx="843470" cy="3878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8C5137C1-8412-4983-B173-50981169F251}"/>
              </a:ext>
            </a:extLst>
          </p:cNvPr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</p:spPr>
        <p:txBody>
          <a:bodyPr wrap="square" lIns="150894" tIns="75447" rIns="150894" bIns="75447" rtlCol="0">
            <a:spAutoFit/>
          </a:bodyPr>
          <a:lstStyle/>
          <a:p>
            <a:r>
              <a:rPr lang="hu-HU" sz="1200" u="sng" dirty="0">
                <a:solidFill>
                  <a:schemeClr val="bg2"/>
                </a:solidFill>
              </a:rPr>
              <a:t>www.izys.hu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40D83E94-DB18-4E2D-AD38-2DF88E8A3062}"/>
              </a:ext>
            </a:extLst>
          </p:cNvPr>
          <p:cNvSpPr>
            <a:spLocks/>
          </p:cNvSpPr>
          <p:nvPr/>
        </p:nvSpPr>
        <p:spPr bwMode="auto">
          <a:xfrm>
            <a:off x="2854962" y="6443772"/>
            <a:ext cx="1489973" cy="3180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100" b="1" dirty="0">
                <a:solidFill>
                  <a:schemeClr val="bg2"/>
                </a:solidFill>
                <a:ea typeface="MS PGothic" pitchFamily="34" charset="-128"/>
                <a:sym typeface="Baskerville SemiBold" charset="0"/>
              </a:rPr>
              <a:t>+36 1 769 0061</a:t>
            </a:r>
          </a:p>
        </p:txBody>
      </p:sp>
      <p:sp>
        <p:nvSpPr>
          <p:cNvPr id="25" name="Google Shape;105;p9">
            <a:extLst>
              <a:ext uri="{FF2B5EF4-FFF2-40B4-BE49-F238E27FC236}">
                <a16:creationId xmlns:a16="http://schemas.microsoft.com/office/drawing/2014/main" id="{E1BCD5F3-E951-4742-9F0B-F37037610FF5}"/>
              </a:ext>
            </a:extLst>
          </p:cNvPr>
          <p:cNvSpPr txBox="1">
            <a:spLocks/>
          </p:cNvSpPr>
          <p:nvPr/>
        </p:nvSpPr>
        <p:spPr>
          <a:xfrm>
            <a:off x="345633" y="6348245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bg2"/>
                </a:solidFill>
              </a:rPr>
              <a:pPr/>
              <a:t>17</a:t>
            </a:fld>
            <a:endParaRPr lang="en" dirty="0">
              <a:solidFill>
                <a:schemeClr val="bg2"/>
              </a:solidFill>
            </a:endParaRPr>
          </a:p>
        </p:txBody>
      </p:sp>
      <p:sp>
        <p:nvSpPr>
          <p:cNvPr id="36" name="Google Shape;19;p2">
            <a:extLst>
              <a:ext uri="{FF2B5EF4-FFF2-40B4-BE49-F238E27FC236}">
                <a16:creationId xmlns:a16="http://schemas.microsoft.com/office/drawing/2014/main" id="{631E78B9-9335-4DEE-B717-25627114B8F4}"/>
              </a:ext>
            </a:extLst>
          </p:cNvPr>
          <p:cNvSpPr txBox="1">
            <a:spLocks/>
          </p:cNvSpPr>
          <p:nvPr/>
        </p:nvSpPr>
        <p:spPr>
          <a:xfrm>
            <a:off x="244035" y="1465943"/>
            <a:ext cx="4862695" cy="554342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l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2100" dirty="0">
                <a:solidFill>
                  <a:schemeClr val="bg1"/>
                </a:solidFill>
              </a:rPr>
              <a:t>Honlapunkon 4 adat megadásával indítható </a:t>
            </a:r>
          </a:p>
          <a:p>
            <a:pPr marL="342900" indent="-342900" algn="l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2100" dirty="0">
                <a:solidFill>
                  <a:schemeClr val="bg1"/>
                </a:solidFill>
              </a:rPr>
              <a:t>CIB felületére irányít</a:t>
            </a:r>
          </a:p>
          <a:p>
            <a:pPr marL="800100" lvl="1" indent="-342900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900" dirty="0">
                <a:solidFill>
                  <a:schemeClr val="bg1"/>
                </a:solidFill>
                <a:latin typeface="+mn-lt"/>
              </a:rPr>
              <a:t>Kártyaadatok</a:t>
            </a:r>
          </a:p>
          <a:p>
            <a:pPr marL="342900" indent="-342900" algn="l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2100" dirty="0">
                <a:solidFill>
                  <a:schemeClr val="bg1"/>
                </a:solidFill>
              </a:rPr>
              <a:t>Visszaigazolás</a:t>
            </a:r>
          </a:p>
          <a:p>
            <a:pPr marL="342900" indent="-342900" algn="l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2100" dirty="0">
                <a:solidFill>
                  <a:schemeClr val="bg1"/>
                </a:solidFill>
              </a:rPr>
              <a:t>Első befizetés: min. 7.000 Ft</a:t>
            </a:r>
          </a:p>
          <a:p>
            <a:pPr marL="342900" indent="-342900" algn="l">
              <a:lnSpc>
                <a:spcPct val="15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2100" dirty="0">
                <a:solidFill>
                  <a:schemeClr val="bg1"/>
                </a:solidFill>
              </a:rPr>
              <a:t>Netpénztáron keresztül is</a:t>
            </a:r>
            <a:endParaRPr lang="hu-HU" sz="19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92B5D901-72A2-29A9-2603-731551B1B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3469" y="4446743"/>
            <a:ext cx="1734495" cy="2586295"/>
          </a:xfrm>
          <a:prstGeom prst="rect">
            <a:avLst/>
          </a:prstGeom>
        </p:spPr>
      </p:pic>
      <p:sp>
        <p:nvSpPr>
          <p:cNvPr id="7" name="Ellipszis 6">
            <a:extLst>
              <a:ext uri="{FF2B5EF4-FFF2-40B4-BE49-F238E27FC236}">
                <a16:creationId xmlns:a16="http://schemas.microsoft.com/office/drawing/2014/main" id="{59CA42C0-55D7-2CE3-2F8B-0EBDA77A76BF}"/>
              </a:ext>
            </a:extLst>
          </p:cNvPr>
          <p:cNvSpPr/>
          <p:nvPr/>
        </p:nvSpPr>
        <p:spPr>
          <a:xfrm>
            <a:off x="9985831" y="6316271"/>
            <a:ext cx="1860536" cy="44994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A1044FF7-B90D-7AAC-9872-ED479C6A6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3502" y="1339171"/>
            <a:ext cx="4809968" cy="1381347"/>
          </a:xfrm>
          <a:prstGeom prst="rect">
            <a:avLst/>
          </a:prstGeom>
        </p:spPr>
      </p:pic>
      <p:sp>
        <p:nvSpPr>
          <p:cNvPr id="4" name="Ellipszis 3">
            <a:extLst>
              <a:ext uri="{FF2B5EF4-FFF2-40B4-BE49-F238E27FC236}">
                <a16:creationId xmlns:a16="http://schemas.microsoft.com/office/drawing/2014/main" id="{3FECD803-BDFD-420E-AC9C-0239AC23CB31}"/>
              </a:ext>
            </a:extLst>
          </p:cNvPr>
          <p:cNvSpPr/>
          <p:nvPr/>
        </p:nvSpPr>
        <p:spPr>
          <a:xfrm>
            <a:off x="10087429" y="1538515"/>
            <a:ext cx="1860536" cy="44994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19009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uiExpand="1" build="p"/>
      <p:bldP spid="7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CFFCD5B8-3CFD-47FB-8626-B99B3D750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0634" y="-1067514"/>
            <a:ext cx="12816464" cy="8544308"/>
          </a:xfrm>
          <a:prstGeom prst="rect">
            <a:avLst/>
          </a:prstGeom>
        </p:spPr>
      </p:pic>
      <p:grpSp>
        <p:nvGrpSpPr>
          <p:cNvPr id="54" name="Csoportba foglalás 53">
            <a:extLst>
              <a:ext uri="{FF2B5EF4-FFF2-40B4-BE49-F238E27FC236}">
                <a16:creationId xmlns:a16="http://schemas.microsoft.com/office/drawing/2014/main" id="{6323A488-354A-4DFD-B9C2-901EEAF03809}"/>
              </a:ext>
            </a:extLst>
          </p:cNvPr>
          <p:cNvGrpSpPr/>
          <p:nvPr/>
        </p:nvGrpSpPr>
        <p:grpSpPr>
          <a:xfrm>
            <a:off x="0" y="-1066189"/>
            <a:ext cx="12235199" cy="4086969"/>
            <a:chOff x="0" y="-1066189"/>
            <a:chExt cx="12235199" cy="4086969"/>
          </a:xfrm>
        </p:grpSpPr>
        <p:grpSp>
          <p:nvGrpSpPr>
            <p:cNvPr id="30" name="Csoportba foglalás 29">
              <a:extLst>
                <a:ext uri="{FF2B5EF4-FFF2-40B4-BE49-F238E27FC236}">
                  <a16:creationId xmlns:a16="http://schemas.microsoft.com/office/drawing/2014/main" id="{69B1572F-761C-4149-B13C-4E0149A33D31}"/>
                </a:ext>
              </a:extLst>
            </p:cNvPr>
            <p:cNvGrpSpPr/>
            <p:nvPr/>
          </p:nvGrpSpPr>
          <p:grpSpPr>
            <a:xfrm flipV="1">
              <a:off x="0" y="-1066189"/>
              <a:ext cx="12235199" cy="4086969"/>
              <a:chOff x="0" y="2185061"/>
              <a:chExt cx="12235199" cy="5242955"/>
            </a:xfrm>
          </p:grpSpPr>
          <p:grpSp>
            <p:nvGrpSpPr>
              <p:cNvPr id="6" name="Ábra 2">
                <a:extLst>
                  <a:ext uri="{FF2B5EF4-FFF2-40B4-BE49-F238E27FC236}">
                    <a16:creationId xmlns:a16="http://schemas.microsoft.com/office/drawing/2014/main" id="{092301E4-3658-4395-BE30-703BAA2CBA8B}"/>
                  </a:ext>
                </a:extLst>
              </p:cNvPr>
              <p:cNvGrpSpPr/>
              <p:nvPr/>
            </p:nvGrpSpPr>
            <p:grpSpPr>
              <a:xfrm>
                <a:off x="0" y="2185061"/>
                <a:ext cx="12235199" cy="5242955"/>
                <a:chOff x="0" y="2185061"/>
                <a:chExt cx="12235199" cy="5242955"/>
              </a:xfrm>
            </p:grpSpPr>
            <p:sp>
              <p:nvSpPr>
                <p:cNvPr id="7" name="Szabadkézi sokszög: alakzat 6">
                  <a:extLst>
                    <a:ext uri="{FF2B5EF4-FFF2-40B4-BE49-F238E27FC236}">
                      <a16:creationId xmlns:a16="http://schemas.microsoft.com/office/drawing/2014/main" id="{C77854D1-1ACD-44B0-9521-75DAD8581F3C}"/>
                    </a:ext>
                  </a:extLst>
                </p:cNvPr>
                <p:cNvSpPr/>
                <p:nvPr/>
              </p:nvSpPr>
              <p:spPr>
                <a:xfrm>
                  <a:off x="0" y="2185061"/>
                  <a:ext cx="12235199" cy="5242955"/>
                </a:xfrm>
                <a:custGeom>
                  <a:avLst/>
                  <a:gdLst>
                    <a:gd name="connsiteX0" fmla="*/ 12235200 w 12235199"/>
                    <a:gd name="connsiteY0" fmla="*/ 4382065 h 4382065"/>
                    <a:gd name="connsiteX1" fmla="*/ 12235200 w 12235199"/>
                    <a:gd name="connsiteY1" fmla="*/ 3309613 h 4382065"/>
                    <a:gd name="connsiteX2" fmla="*/ 10055696 w 12235199"/>
                    <a:gd name="connsiteY2" fmla="*/ 1147409 h 4382065"/>
                    <a:gd name="connsiteX3" fmla="*/ 6117600 w 12235199"/>
                    <a:gd name="connsiteY3" fmla="*/ 0 h 4382065"/>
                    <a:gd name="connsiteX4" fmla="*/ 2179503 w 12235199"/>
                    <a:gd name="connsiteY4" fmla="*/ 1153175 h 4382065"/>
                    <a:gd name="connsiteX5" fmla="*/ 0 w 12235199"/>
                    <a:gd name="connsiteY5" fmla="*/ 3309613 h 4382065"/>
                    <a:gd name="connsiteX6" fmla="*/ 0 w 12235199"/>
                    <a:gd name="connsiteY6" fmla="*/ 4382065 h 4382065"/>
                    <a:gd name="connsiteX7" fmla="*/ 12235200 w 12235199"/>
                    <a:gd name="connsiteY7" fmla="*/ 4382065 h 4382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235199" h="4382065">
                      <a:moveTo>
                        <a:pt x="12235200" y="4382065"/>
                      </a:moveTo>
                      <a:lnTo>
                        <a:pt x="12235200" y="3309613"/>
                      </a:lnTo>
                      <a:cubicBezTo>
                        <a:pt x="11670143" y="2450497"/>
                        <a:pt x="10932111" y="1712465"/>
                        <a:pt x="10055696" y="1147409"/>
                      </a:cubicBezTo>
                      <a:cubicBezTo>
                        <a:pt x="8879457" y="397845"/>
                        <a:pt x="7518709" y="0"/>
                        <a:pt x="6117600" y="0"/>
                      </a:cubicBezTo>
                      <a:cubicBezTo>
                        <a:pt x="4716491" y="0"/>
                        <a:pt x="3355743" y="397845"/>
                        <a:pt x="2179503" y="1153175"/>
                      </a:cubicBezTo>
                      <a:cubicBezTo>
                        <a:pt x="1303089" y="1712465"/>
                        <a:pt x="565056" y="2450497"/>
                        <a:pt x="0" y="3309613"/>
                      </a:cubicBezTo>
                      <a:lnTo>
                        <a:pt x="0" y="4382065"/>
                      </a:lnTo>
                      <a:lnTo>
                        <a:pt x="12235200" y="438206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576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hu-HU"/>
                </a:p>
              </p:txBody>
            </p:sp>
            <p:sp>
              <p:nvSpPr>
                <p:cNvPr id="8" name="Szabadkézi sokszög: alakzat 7">
                  <a:extLst>
                    <a:ext uri="{FF2B5EF4-FFF2-40B4-BE49-F238E27FC236}">
                      <a16:creationId xmlns:a16="http://schemas.microsoft.com/office/drawing/2014/main" id="{E118D9C4-53C1-4284-9D89-4845CA63DFF9}"/>
                    </a:ext>
                  </a:extLst>
                </p:cNvPr>
                <p:cNvSpPr/>
                <p:nvPr/>
              </p:nvSpPr>
              <p:spPr>
                <a:xfrm>
                  <a:off x="0" y="2805938"/>
                  <a:ext cx="12235199" cy="4622078"/>
                </a:xfrm>
                <a:custGeom>
                  <a:avLst/>
                  <a:gdLst>
                    <a:gd name="connsiteX0" fmla="*/ 12235200 w 12235199"/>
                    <a:gd name="connsiteY0" fmla="*/ 3863137 h 3863136"/>
                    <a:gd name="connsiteX1" fmla="*/ 12235200 w 12235199"/>
                    <a:gd name="connsiteY1" fmla="*/ 3840073 h 3863136"/>
                    <a:gd name="connsiteX2" fmla="*/ 6117600 w 12235199"/>
                    <a:gd name="connsiteY2" fmla="*/ 0 h 3863136"/>
                    <a:gd name="connsiteX3" fmla="*/ 0 w 12235199"/>
                    <a:gd name="connsiteY3" fmla="*/ 3840073 h 3863136"/>
                    <a:gd name="connsiteX4" fmla="*/ 0 w 12235199"/>
                    <a:gd name="connsiteY4" fmla="*/ 3863137 h 3863136"/>
                    <a:gd name="connsiteX5" fmla="*/ 12235200 w 12235199"/>
                    <a:gd name="connsiteY5" fmla="*/ 3863137 h 3863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35199" h="3863136">
                      <a:moveTo>
                        <a:pt x="12235200" y="3863137"/>
                      </a:moveTo>
                      <a:lnTo>
                        <a:pt x="12235200" y="3840073"/>
                      </a:lnTo>
                      <a:cubicBezTo>
                        <a:pt x="11139682" y="1568318"/>
                        <a:pt x="8810267" y="0"/>
                        <a:pt x="6117600" y="0"/>
                      </a:cubicBezTo>
                      <a:cubicBezTo>
                        <a:pt x="3424934" y="0"/>
                        <a:pt x="1095517" y="1568318"/>
                        <a:pt x="0" y="3840073"/>
                      </a:cubicBezTo>
                      <a:lnTo>
                        <a:pt x="0" y="3863137"/>
                      </a:lnTo>
                      <a:lnTo>
                        <a:pt x="12235200" y="3863137"/>
                      </a:lnTo>
                      <a:close/>
                    </a:path>
                  </a:pathLst>
                </a:custGeom>
                <a:solidFill>
                  <a:srgbClr val="E2E2E2"/>
                </a:solidFill>
                <a:ln w="576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hu-HU"/>
                </a:p>
              </p:txBody>
            </p:sp>
          </p:grpSp>
          <p:sp>
            <p:nvSpPr>
              <p:cNvPr id="25" name="Téglalap 24">
                <a:extLst>
                  <a:ext uri="{FF2B5EF4-FFF2-40B4-BE49-F238E27FC236}">
                    <a16:creationId xmlns:a16="http://schemas.microsoft.com/office/drawing/2014/main" id="{7C434850-37A3-4179-BD06-A0D6BFC0D9F7}"/>
                  </a:ext>
                </a:extLst>
              </p:cNvPr>
              <p:cNvSpPr/>
              <p:nvPr/>
            </p:nvSpPr>
            <p:spPr>
              <a:xfrm>
                <a:off x="3962227" y="5783722"/>
                <a:ext cx="4310743" cy="1074277"/>
              </a:xfrm>
              <a:prstGeom prst="rect">
                <a:avLst/>
              </a:prstGeom>
              <a:solidFill>
                <a:srgbClr val="E2E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2" name="Google Shape;19;p2">
              <a:extLst>
                <a:ext uri="{FF2B5EF4-FFF2-40B4-BE49-F238E27FC236}">
                  <a16:creationId xmlns:a16="http://schemas.microsoft.com/office/drawing/2014/main" id="{72BFF9A5-E749-4CFA-B4FF-04EFCA478822}"/>
                </a:ext>
              </a:extLst>
            </p:cNvPr>
            <p:cNvSpPr txBox="1">
              <a:spLocks/>
            </p:cNvSpPr>
            <p:nvPr/>
          </p:nvSpPr>
          <p:spPr>
            <a:xfrm>
              <a:off x="1938551" y="535203"/>
              <a:ext cx="8329402" cy="1104592"/>
            </a:xfrm>
            <a:prstGeom prst="rect">
              <a:avLst/>
            </a:prstGeom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5000" b="0" i="0" u="none" strike="noStrike" cap="none">
                  <a:solidFill>
                    <a:schemeClr val="accent3"/>
                  </a:solidFill>
                  <a:latin typeface="+mj-lt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hu-HU" sz="6000" dirty="0"/>
                <a:t>MOST kártya</a:t>
              </a:r>
            </a:p>
          </p:txBody>
        </p:sp>
      </p:grpSp>
      <p:sp>
        <p:nvSpPr>
          <p:cNvPr id="43" name="Ellipszis 42">
            <a:extLst>
              <a:ext uri="{FF2B5EF4-FFF2-40B4-BE49-F238E27FC236}">
                <a16:creationId xmlns:a16="http://schemas.microsoft.com/office/drawing/2014/main" id="{70C33794-8472-418B-87C8-9DA141F72D2B}"/>
              </a:ext>
            </a:extLst>
          </p:cNvPr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5" name="Picture 1">
            <a:extLst>
              <a:ext uri="{FF2B5EF4-FFF2-40B4-BE49-F238E27FC236}">
                <a16:creationId xmlns:a16="http://schemas.microsoft.com/office/drawing/2014/main" id="{655784C3-4B25-406E-B2AA-63C3908F3E10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748" y="6316271"/>
            <a:ext cx="843470" cy="3878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7" name="Szövegdoboz 46">
            <a:extLst>
              <a:ext uri="{FF2B5EF4-FFF2-40B4-BE49-F238E27FC236}">
                <a16:creationId xmlns:a16="http://schemas.microsoft.com/office/drawing/2014/main" id="{41C84D59-CF09-4743-9F2D-AC196ABF9EFA}"/>
              </a:ext>
            </a:extLst>
          </p:cNvPr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</p:spPr>
        <p:txBody>
          <a:bodyPr wrap="square" lIns="150894" tIns="75447" rIns="150894" bIns="75447" rtlCol="0">
            <a:spAutoFit/>
          </a:bodyPr>
          <a:lstStyle/>
          <a:p>
            <a:r>
              <a:rPr lang="hu-HU" sz="1200" u="sng" dirty="0">
                <a:solidFill>
                  <a:schemeClr val="bg2"/>
                </a:solidFill>
              </a:rPr>
              <a:t>www.izys.hu</a:t>
            </a:r>
          </a:p>
        </p:txBody>
      </p:sp>
      <p:sp>
        <p:nvSpPr>
          <p:cNvPr id="49" name="Rectangle 6">
            <a:extLst>
              <a:ext uri="{FF2B5EF4-FFF2-40B4-BE49-F238E27FC236}">
                <a16:creationId xmlns:a16="http://schemas.microsoft.com/office/drawing/2014/main" id="{B24A0F14-E877-48D8-9D65-D6D2BF55A8BB}"/>
              </a:ext>
            </a:extLst>
          </p:cNvPr>
          <p:cNvSpPr>
            <a:spLocks/>
          </p:cNvSpPr>
          <p:nvPr/>
        </p:nvSpPr>
        <p:spPr bwMode="auto">
          <a:xfrm>
            <a:off x="2854962" y="6443772"/>
            <a:ext cx="1489973" cy="3180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100" b="1" dirty="0">
                <a:solidFill>
                  <a:schemeClr val="bg2"/>
                </a:solidFill>
                <a:ea typeface="MS PGothic" pitchFamily="34" charset="-128"/>
                <a:sym typeface="Baskerville SemiBold" charset="0"/>
              </a:rPr>
              <a:t>+36 1 769 0061</a:t>
            </a:r>
          </a:p>
        </p:txBody>
      </p:sp>
      <p:sp>
        <p:nvSpPr>
          <p:cNvPr id="51" name="Google Shape;105;p9">
            <a:extLst>
              <a:ext uri="{FF2B5EF4-FFF2-40B4-BE49-F238E27FC236}">
                <a16:creationId xmlns:a16="http://schemas.microsoft.com/office/drawing/2014/main" id="{00055868-512D-4592-8BBB-10BF4AA074F5}"/>
              </a:ext>
            </a:extLst>
          </p:cNvPr>
          <p:cNvSpPr txBox="1">
            <a:spLocks/>
          </p:cNvSpPr>
          <p:nvPr/>
        </p:nvSpPr>
        <p:spPr>
          <a:xfrm>
            <a:off x="345633" y="6348245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bg2"/>
                </a:solidFill>
              </a:rPr>
              <a:pPr/>
              <a:t>18</a:t>
            </a:fld>
            <a:endParaRPr lang="en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018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FDA1B847-4EDD-4274-81AC-DB3387553CC6}"/>
              </a:ext>
            </a:extLst>
          </p:cNvPr>
          <p:cNvSpPr/>
          <p:nvPr/>
        </p:nvSpPr>
        <p:spPr>
          <a:xfrm flipH="1">
            <a:off x="-4" y="0"/>
            <a:ext cx="12192003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A44374B2-4AC0-4221-8D3B-BF0FBA20BA8C}"/>
              </a:ext>
            </a:extLst>
          </p:cNvPr>
          <p:cNvSpPr/>
          <p:nvPr/>
        </p:nvSpPr>
        <p:spPr>
          <a:xfrm flipH="1">
            <a:off x="-4" y="3294743"/>
            <a:ext cx="12192002" cy="3611721"/>
          </a:xfrm>
          <a:prstGeom prst="rect">
            <a:avLst/>
          </a:prstGeom>
          <a:solidFill>
            <a:srgbClr val="E8ED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CE288AA8-ED68-42F1-A6BB-FE9E3116F357}"/>
              </a:ext>
            </a:extLst>
          </p:cNvPr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AF8395F6-75E2-4835-B148-C9D8ADDBFECE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748" y="6316271"/>
            <a:ext cx="843470" cy="3878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8C5137C1-8412-4983-B173-50981169F251}"/>
              </a:ext>
            </a:extLst>
          </p:cNvPr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</p:spPr>
        <p:txBody>
          <a:bodyPr wrap="square" lIns="150894" tIns="75447" rIns="150894" bIns="75447" rtlCol="0">
            <a:spAutoFit/>
          </a:bodyPr>
          <a:lstStyle/>
          <a:p>
            <a:r>
              <a:rPr lang="hu-HU" sz="1200" u="sng" dirty="0">
                <a:solidFill>
                  <a:srgbClr val="AAC1B7"/>
                </a:solidFill>
              </a:rPr>
              <a:t>www.izys.hu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40D83E94-DB18-4E2D-AD38-2DF88E8A3062}"/>
              </a:ext>
            </a:extLst>
          </p:cNvPr>
          <p:cNvSpPr>
            <a:spLocks/>
          </p:cNvSpPr>
          <p:nvPr/>
        </p:nvSpPr>
        <p:spPr bwMode="auto">
          <a:xfrm>
            <a:off x="2854962" y="6443772"/>
            <a:ext cx="1489973" cy="3180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100" b="1" dirty="0">
                <a:solidFill>
                  <a:srgbClr val="AAC1B7"/>
                </a:solidFill>
                <a:ea typeface="MS PGothic" pitchFamily="34" charset="-128"/>
                <a:sym typeface="Baskerville SemiBold" charset="0"/>
              </a:rPr>
              <a:t>+36 1 769 0061</a:t>
            </a:r>
          </a:p>
        </p:txBody>
      </p:sp>
      <p:sp>
        <p:nvSpPr>
          <p:cNvPr id="25" name="Google Shape;105;p9">
            <a:extLst>
              <a:ext uri="{FF2B5EF4-FFF2-40B4-BE49-F238E27FC236}">
                <a16:creationId xmlns:a16="http://schemas.microsoft.com/office/drawing/2014/main" id="{E1BCD5F3-E951-4742-9F0B-F37037610FF5}"/>
              </a:ext>
            </a:extLst>
          </p:cNvPr>
          <p:cNvSpPr txBox="1">
            <a:spLocks/>
          </p:cNvSpPr>
          <p:nvPr/>
        </p:nvSpPr>
        <p:spPr>
          <a:xfrm>
            <a:off x="345633" y="6348245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AAC1B7"/>
                </a:solidFill>
              </a:rPr>
              <a:pPr/>
              <a:t>19</a:t>
            </a:fld>
            <a:endParaRPr lang="en" dirty="0">
              <a:solidFill>
                <a:srgbClr val="AAC1B7"/>
              </a:solidFill>
            </a:endParaRPr>
          </a:p>
        </p:txBody>
      </p:sp>
      <p:sp>
        <p:nvSpPr>
          <p:cNvPr id="37" name="Google Shape;19;p2">
            <a:extLst>
              <a:ext uri="{FF2B5EF4-FFF2-40B4-BE49-F238E27FC236}">
                <a16:creationId xmlns:a16="http://schemas.microsoft.com/office/drawing/2014/main" id="{FAD08BBC-F496-4E50-AD69-747AC247DC17}"/>
              </a:ext>
            </a:extLst>
          </p:cNvPr>
          <p:cNvSpPr txBox="1">
            <a:spLocks/>
          </p:cNvSpPr>
          <p:nvPr/>
        </p:nvSpPr>
        <p:spPr>
          <a:xfrm>
            <a:off x="422120" y="1861038"/>
            <a:ext cx="7372051" cy="16748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ts val="3500"/>
              </a:lnSpc>
              <a:buClr>
                <a:schemeClr val="accent1"/>
              </a:buClr>
              <a:buSzPct val="100000"/>
            </a:pPr>
            <a:r>
              <a:rPr lang="hu-HU" sz="2300" dirty="0">
                <a:solidFill>
                  <a:schemeClr val="bg1"/>
                </a:solidFill>
              </a:rPr>
              <a:t>Bármennyi kártyával összekapcsolható, de egyidejűleg egy lehet aktív közülük</a:t>
            </a:r>
          </a:p>
        </p:txBody>
      </p:sp>
      <p:sp>
        <p:nvSpPr>
          <p:cNvPr id="3" name="Google Shape;19;p2">
            <a:extLst>
              <a:ext uri="{FF2B5EF4-FFF2-40B4-BE49-F238E27FC236}">
                <a16:creationId xmlns:a16="http://schemas.microsoft.com/office/drawing/2014/main" id="{C0AFF1BB-6227-47CB-BF68-BFF76010EF4A}"/>
              </a:ext>
            </a:extLst>
          </p:cNvPr>
          <p:cNvSpPr txBox="1">
            <a:spLocks/>
          </p:cNvSpPr>
          <p:nvPr/>
        </p:nvSpPr>
        <p:spPr>
          <a:xfrm>
            <a:off x="403690" y="645884"/>
            <a:ext cx="8499114" cy="109583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hu-HU" sz="4000" dirty="0">
                <a:solidFill>
                  <a:schemeClr val="accent1"/>
                </a:solidFill>
              </a:rPr>
              <a:t>IZYS MOST </a:t>
            </a:r>
            <a:r>
              <a:rPr lang="hu-HU" sz="4000" dirty="0">
                <a:solidFill>
                  <a:schemeClr val="bg1"/>
                </a:solidFill>
              </a:rPr>
              <a:t>pénztári kártya</a:t>
            </a:r>
          </a:p>
        </p:txBody>
      </p:sp>
      <p:sp>
        <p:nvSpPr>
          <p:cNvPr id="26" name="Ellipszis 25">
            <a:extLst>
              <a:ext uri="{FF2B5EF4-FFF2-40B4-BE49-F238E27FC236}">
                <a16:creationId xmlns:a16="http://schemas.microsoft.com/office/drawing/2014/main" id="{987A5170-C7F2-40AE-944E-477C7A586282}"/>
              </a:ext>
            </a:extLst>
          </p:cNvPr>
          <p:cNvSpPr>
            <a:spLocks noChangeAspect="1"/>
          </p:cNvSpPr>
          <p:nvPr/>
        </p:nvSpPr>
        <p:spPr>
          <a:xfrm>
            <a:off x="7735262" y="-376208"/>
            <a:ext cx="3780000" cy="37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Ábra 6">
            <a:extLst>
              <a:ext uri="{FF2B5EF4-FFF2-40B4-BE49-F238E27FC236}">
                <a16:creationId xmlns:a16="http://schemas.microsoft.com/office/drawing/2014/main" id="{CC877C83-72E3-42EB-947E-9BB0F00ED6D9}"/>
              </a:ext>
            </a:extLst>
          </p:cNvPr>
          <p:cNvSpPr>
            <a:spLocks noChangeAspect="1"/>
          </p:cNvSpPr>
          <p:nvPr/>
        </p:nvSpPr>
        <p:spPr>
          <a:xfrm>
            <a:off x="7457381" y="-639572"/>
            <a:ext cx="4272162" cy="4272156"/>
          </a:xfrm>
          <a:custGeom>
            <a:avLst/>
            <a:gdLst>
              <a:gd name="connsiteX0" fmla="*/ 4088138 w 8195883"/>
              <a:gd name="connsiteY0" fmla="*/ 10 h 8195873"/>
              <a:gd name="connsiteX1" fmla="*/ 10 w 8195883"/>
              <a:gd name="connsiteY1" fmla="*/ 4107741 h 8195873"/>
              <a:gd name="connsiteX2" fmla="*/ 4107746 w 8195883"/>
              <a:gd name="connsiteY2" fmla="*/ 8195864 h 8195873"/>
              <a:gd name="connsiteX3" fmla="*/ 8195874 w 8195883"/>
              <a:gd name="connsiteY3" fmla="*/ 4088133 h 8195873"/>
              <a:gd name="connsiteX4" fmla="*/ 4088138 w 8195883"/>
              <a:gd name="connsiteY4" fmla="*/ 10 h 8195873"/>
              <a:gd name="connsiteX5" fmla="*/ 4107746 w 8195883"/>
              <a:gd name="connsiteY5" fmla="*/ 7641957 h 8195873"/>
              <a:gd name="connsiteX6" fmla="*/ 553917 w 8195883"/>
              <a:gd name="connsiteY6" fmla="*/ 4107741 h 8195873"/>
              <a:gd name="connsiteX7" fmla="*/ 4088138 w 8195883"/>
              <a:gd name="connsiteY7" fmla="*/ 553916 h 8195873"/>
              <a:gd name="connsiteX8" fmla="*/ 7641966 w 8195883"/>
              <a:gd name="connsiteY8" fmla="*/ 4088133 h 8195873"/>
              <a:gd name="connsiteX9" fmla="*/ 4107746 w 8195883"/>
              <a:gd name="connsiteY9" fmla="*/ 7641957 h 8195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95883" h="8195873">
                <a:moveTo>
                  <a:pt x="4088138" y="10"/>
                </a:moveTo>
                <a:cubicBezTo>
                  <a:pt x="1823492" y="4912"/>
                  <a:pt x="-4892" y="1843097"/>
                  <a:pt x="10" y="4107741"/>
                </a:cubicBezTo>
                <a:cubicBezTo>
                  <a:pt x="4912" y="6372384"/>
                  <a:pt x="1843099" y="8200766"/>
                  <a:pt x="4107746" y="8195864"/>
                </a:cubicBezTo>
                <a:cubicBezTo>
                  <a:pt x="6372392" y="8190962"/>
                  <a:pt x="8200776" y="6352777"/>
                  <a:pt x="8195874" y="4088133"/>
                </a:cubicBezTo>
                <a:cubicBezTo>
                  <a:pt x="8186070" y="1823489"/>
                  <a:pt x="6347883" y="-4892"/>
                  <a:pt x="4088138" y="10"/>
                </a:cubicBezTo>
                <a:close/>
                <a:moveTo>
                  <a:pt x="4107746" y="7641957"/>
                </a:moveTo>
                <a:cubicBezTo>
                  <a:pt x="2151914" y="7646859"/>
                  <a:pt x="558819" y="6063569"/>
                  <a:pt x="553917" y="4107741"/>
                </a:cubicBezTo>
                <a:cubicBezTo>
                  <a:pt x="549015" y="2151912"/>
                  <a:pt x="2132307" y="558818"/>
                  <a:pt x="4088138" y="553916"/>
                </a:cubicBezTo>
                <a:cubicBezTo>
                  <a:pt x="6043970" y="549014"/>
                  <a:pt x="7637065" y="2132304"/>
                  <a:pt x="7641966" y="4088133"/>
                </a:cubicBezTo>
                <a:cubicBezTo>
                  <a:pt x="7646869" y="6043962"/>
                  <a:pt x="6063577" y="7637056"/>
                  <a:pt x="4107746" y="7641957"/>
                </a:cubicBezTo>
                <a:close/>
              </a:path>
            </a:pathLst>
          </a:custGeom>
          <a:solidFill>
            <a:srgbClr val="88C79A"/>
          </a:solidFill>
          <a:ln w="48994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F7ECA7F2-25A8-44FE-B847-F30FD21F601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40" y="1062426"/>
            <a:ext cx="2227580" cy="1447800"/>
          </a:xfrm>
          <a:prstGeom prst="rect">
            <a:avLst/>
          </a:prstGeom>
          <a:noFill/>
          <a:ln>
            <a:noFill/>
          </a:ln>
          <a:effectLst>
            <a:outerShdw blurRad="76200" dist="38100" dir="13500000" algn="br" rotWithShape="0">
              <a:prstClr val="black">
                <a:alpha val="27000"/>
              </a:prstClr>
            </a:outerShdw>
          </a:effectLst>
        </p:spPr>
      </p:pic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CB0ABA5A-4BE8-4635-B00A-2F6EE19391B9}"/>
              </a:ext>
            </a:extLst>
          </p:cNvPr>
          <p:cNvGrpSpPr/>
          <p:nvPr/>
        </p:nvGrpSpPr>
        <p:grpSpPr>
          <a:xfrm>
            <a:off x="485866" y="4379871"/>
            <a:ext cx="10931181" cy="1362531"/>
            <a:chOff x="485866" y="4379871"/>
            <a:chExt cx="10931181" cy="1362531"/>
          </a:xfrm>
        </p:grpSpPr>
        <p:pic>
          <p:nvPicPr>
            <p:cNvPr id="12" name="Kép 11">
              <a:extLst>
                <a:ext uri="{FF2B5EF4-FFF2-40B4-BE49-F238E27FC236}">
                  <a16:creationId xmlns:a16="http://schemas.microsoft.com/office/drawing/2014/main" id="{94804C4C-3C13-4277-8740-0C92FD46E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866" y="4379871"/>
              <a:ext cx="2193859" cy="1325513"/>
            </a:xfrm>
            <a:prstGeom prst="rect">
              <a:avLst/>
            </a:prstGeom>
          </p:spPr>
        </p:pic>
        <p:pic>
          <p:nvPicPr>
            <p:cNvPr id="14" name="Kép 13">
              <a:extLst>
                <a:ext uri="{FF2B5EF4-FFF2-40B4-BE49-F238E27FC236}">
                  <a16:creationId xmlns:a16="http://schemas.microsoft.com/office/drawing/2014/main" id="{CBB00D74-F202-48E7-AE58-5018AF376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95172" y="4391415"/>
              <a:ext cx="2193860" cy="1350987"/>
            </a:xfrm>
            <a:prstGeom prst="rect">
              <a:avLst/>
            </a:prstGeom>
          </p:spPr>
        </p:pic>
        <p:pic>
          <p:nvPicPr>
            <p:cNvPr id="15" name="Kép 14">
              <a:extLst>
                <a:ext uri="{FF2B5EF4-FFF2-40B4-BE49-F238E27FC236}">
                  <a16:creationId xmlns:a16="http://schemas.microsoft.com/office/drawing/2014/main" id="{CCAEF3AA-E2DB-4C1D-88AC-3298DBDEB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4479" y="4387545"/>
              <a:ext cx="2193861" cy="1354857"/>
            </a:xfrm>
            <a:prstGeom prst="rect">
              <a:avLst/>
            </a:prstGeom>
          </p:spPr>
        </p:pic>
        <p:pic>
          <p:nvPicPr>
            <p:cNvPr id="32" name="Kép 31">
              <a:extLst>
                <a:ext uri="{FF2B5EF4-FFF2-40B4-BE49-F238E27FC236}">
                  <a16:creationId xmlns:a16="http://schemas.microsoft.com/office/drawing/2014/main" id="{4E9AE397-5765-4BC8-B41C-A26092B42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23186" y="4379871"/>
              <a:ext cx="2193861" cy="1362531"/>
            </a:xfrm>
            <a:prstGeom prst="rect">
              <a:avLst/>
            </a:prstGeom>
          </p:spPr>
        </p:pic>
      </p:grpSp>
      <p:pic>
        <p:nvPicPr>
          <p:cNvPr id="34" name="Ábra 33">
            <a:extLst>
              <a:ext uri="{FF2B5EF4-FFF2-40B4-BE49-F238E27FC236}">
                <a16:creationId xmlns:a16="http://schemas.microsoft.com/office/drawing/2014/main" id="{281CDC20-AA08-42FB-B892-438A052980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34691" y="3570514"/>
            <a:ext cx="496208" cy="496208"/>
          </a:xfrm>
          <a:prstGeom prst="rect">
            <a:avLst/>
          </a:prstGeom>
        </p:spPr>
      </p:pic>
      <p:pic>
        <p:nvPicPr>
          <p:cNvPr id="35" name="Ábra 34">
            <a:extLst>
              <a:ext uri="{FF2B5EF4-FFF2-40B4-BE49-F238E27FC236}">
                <a16:creationId xmlns:a16="http://schemas.microsoft.com/office/drawing/2014/main" id="{B6815C40-7CEC-4950-93C0-B77EDB1F4F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43998" y="3630863"/>
            <a:ext cx="496208" cy="496208"/>
          </a:xfrm>
          <a:prstGeom prst="rect">
            <a:avLst/>
          </a:prstGeom>
        </p:spPr>
      </p:pic>
      <p:pic>
        <p:nvPicPr>
          <p:cNvPr id="39" name="Ábra 38">
            <a:extLst>
              <a:ext uri="{FF2B5EF4-FFF2-40B4-BE49-F238E27FC236}">
                <a16:creationId xmlns:a16="http://schemas.microsoft.com/office/drawing/2014/main" id="{A4B2ABF9-FF35-4A64-955A-859B383E2B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35050" y="3657909"/>
            <a:ext cx="496208" cy="496208"/>
          </a:xfrm>
          <a:prstGeom prst="rect">
            <a:avLst/>
          </a:prstGeom>
        </p:spPr>
      </p:pic>
      <p:pic>
        <p:nvPicPr>
          <p:cNvPr id="40" name="Ábra 39">
            <a:extLst>
              <a:ext uri="{FF2B5EF4-FFF2-40B4-BE49-F238E27FC236}">
                <a16:creationId xmlns:a16="http://schemas.microsoft.com/office/drawing/2014/main" id="{2F32C428-86BB-4B8A-8C60-8B98EE8C63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968429" y="3578802"/>
            <a:ext cx="783772" cy="61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446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7" grpId="0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FDA1B847-4EDD-4274-81AC-DB3387553CC6}"/>
              </a:ext>
            </a:extLst>
          </p:cNvPr>
          <p:cNvSpPr/>
          <p:nvPr/>
        </p:nvSpPr>
        <p:spPr>
          <a:xfrm flipH="1">
            <a:off x="-4" y="0"/>
            <a:ext cx="12192003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abadkézi sokszög: alakzat 9">
            <a:extLst>
              <a:ext uri="{FF2B5EF4-FFF2-40B4-BE49-F238E27FC236}">
                <a16:creationId xmlns:a16="http://schemas.microsoft.com/office/drawing/2014/main" id="{51BF3466-B8B2-4C5A-8E4A-7E7AD59F9E55}"/>
              </a:ext>
            </a:extLst>
          </p:cNvPr>
          <p:cNvSpPr/>
          <p:nvPr/>
        </p:nvSpPr>
        <p:spPr>
          <a:xfrm>
            <a:off x="10437261" y="-32310"/>
            <a:ext cx="8013691" cy="6922620"/>
          </a:xfrm>
          <a:custGeom>
            <a:avLst/>
            <a:gdLst>
              <a:gd name="connsiteX0" fmla="*/ 1035372 w 1378277"/>
              <a:gd name="connsiteY0" fmla="*/ 0 h 1190625"/>
              <a:gd name="connsiteX1" fmla="*/ 342905 w 1378277"/>
              <a:gd name="connsiteY1" fmla="*/ 0 h 1190625"/>
              <a:gd name="connsiteX2" fmla="*/ 5 w 1378277"/>
              <a:gd name="connsiteY2" fmla="*/ 597218 h 1190625"/>
              <a:gd name="connsiteX3" fmla="*/ 342905 w 1378277"/>
              <a:gd name="connsiteY3" fmla="*/ 1190625 h 1190625"/>
              <a:gd name="connsiteX4" fmla="*/ 1035372 w 1378277"/>
              <a:gd name="connsiteY4" fmla="*/ 1190625 h 1190625"/>
              <a:gd name="connsiteX5" fmla="*/ 1378273 w 1378277"/>
              <a:gd name="connsiteY5" fmla="*/ 593408 h 1190625"/>
              <a:gd name="connsiteX6" fmla="*/ 1035372 w 1378277"/>
              <a:gd name="connsiteY6" fmla="*/ 0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8277" h="1190625">
                <a:moveTo>
                  <a:pt x="1035372" y="0"/>
                </a:moveTo>
                <a:lnTo>
                  <a:pt x="342905" y="0"/>
                </a:lnTo>
                <a:cubicBezTo>
                  <a:pt x="137165" y="120015"/>
                  <a:pt x="-948" y="341948"/>
                  <a:pt x="5" y="597218"/>
                </a:cubicBezTo>
                <a:cubicBezTo>
                  <a:pt x="957" y="850583"/>
                  <a:pt x="138117" y="1071563"/>
                  <a:pt x="342905" y="1190625"/>
                </a:cubicBezTo>
                <a:lnTo>
                  <a:pt x="1035372" y="1190625"/>
                </a:lnTo>
                <a:cubicBezTo>
                  <a:pt x="1241112" y="1070610"/>
                  <a:pt x="1379225" y="848678"/>
                  <a:pt x="1378273" y="593408"/>
                </a:cubicBezTo>
                <a:cubicBezTo>
                  <a:pt x="1377320" y="340043"/>
                  <a:pt x="1239207" y="119063"/>
                  <a:pt x="1035372" y="0"/>
                </a:cubicBezTo>
                <a:close/>
              </a:path>
            </a:pathLst>
          </a:custGeom>
          <a:solidFill>
            <a:srgbClr val="E2E2E2">
              <a:alpha val="29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13" name="Szabadkézi sokszög: alakzat 12">
            <a:extLst>
              <a:ext uri="{FF2B5EF4-FFF2-40B4-BE49-F238E27FC236}">
                <a16:creationId xmlns:a16="http://schemas.microsoft.com/office/drawing/2014/main" id="{7BAE4451-7881-4E15-9698-619B7D082361}"/>
              </a:ext>
            </a:extLst>
          </p:cNvPr>
          <p:cNvSpPr/>
          <p:nvPr/>
        </p:nvSpPr>
        <p:spPr>
          <a:xfrm>
            <a:off x="9888980" y="-32310"/>
            <a:ext cx="1755617" cy="6922620"/>
          </a:xfrm>
          <a:custGeom>
            <a:avLst/>
            <a:gdLst>
              <a:gd name="connsiteX0" fmla="*/ 301949 w 301949"/>
              <a:gd name="connsiteY0" fmla="*/ 0 h 1190625"/>
              <a:gd name="connsiteX1" fmla="*/ 275279 w 301949"/>
              <a:gd name="connsiteY1" fmla="*/ 0 h 1190625"/>
              <a:gd name="connsiteX2" fmla="*/ 7 w 301949"/>
              <a:gd name="connsiteY2" fmla="*/ 597218 h 1190625"/>
              <a:gd name="connsiteX3" fmla="*/ 275279 w 301949"/>
              <a:gd name="connsiteY3" fmla="*/ 1190625 h 1190625"/>
              <a:gd name="connsiteX4" fmla="*/ 301949 w 301949"/>
              <a:gd name="connsiteY4" fmla="*/ 1190625 h 1190625"/>
              <a:gd name="connsiteX5" fmla="*/ 17152 w 301949"/>
              <a:gd name="connsiteY5" fmla="*/ 597218 h 1190625"/>
              <a:gd name="connsiteX6" fmla="*/ 301949 w 301949"/>
              <a:gd name="connsiteY6" fmla="*/ 0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949" h="1190625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26" name="Google Shape;19;p2">
            <a:extLst>
              <a:ext uri="{FF2B5EF4-FFF2-40B4-BE49-F238E27FC236}">
                <a16:creationId xmlns:a16="http://schemas.microsoft.com/office/drawing/2014/main" id="{86EC5D37-77A4-4B4F-8FF8-9B8C34A2EF7B}"/>
              </a:ext>
            </a:extLst>
          </p:cNvPr>
          <p:cNvSpPr txBox="1">
            <a:spLocks/>
          </p:cNvSpPr>
          <p:nvPr/>
        </p:nvSpPr>
        <p:spPr>
          <a:xfrm>
            <a:off x="478198" y="370115"/>
            <a:ext cx="9996532" cy="120393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hu-HU" sz="6000" dirty="0">
                <a:solidFill>
                  <a:schemeClr val="bg1"/>
                </a:solidFill>
              </a:rPr>
              <a:t>IZYS -</a:t>
            </a:r>
            <a:r>
              <a:rPr lang="hu-HU" sz="4000" dirty="0">
                <a:solidFill>
                  <a:schemeClr val="bg1"/>
                </a:solidFill>
              </a:rPr>
              <a:t> </a:t>
            </a:r>
            <a:r>
              <a:rPr lang="hu-HU" sz="4000" dirty="0">
                <a:solidFill>
                  <a:schemeClr val="accent1"/>
                </a:solidFill>
              </a:rPr>
              <a:t>nyereséget termel minden évben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A44374B2-4AC0-4221-8D3B-BF0FBA20BA8C}"/>
              </a:ext>
            </a:extLst>
          </p:cNvPr>
          <p:cNvSpPr/>
          <p:nvPr/>
        </p:nvSpPr>
        <p:spPr>
          <a:xfrm flipH="1">
            <a:off x="-4" y="3294743"/>
            <a:ext cx="12192002" cy="3611721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CE288AA8-ED68-42F1-A6BB-FE9E3116F357}"/>
              </a:ext>
            </a:extLst>
          </p:cNvPr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AF8395F6-75E2-4835-B148-C9D8ADDBFECE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748" y="6316271"/>
            <a:ext cx="843470" cy="3878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8C5137C1-8412-4983-B173-50981169F251}"/>
              </a:ext>
            </a:extLst>
          </p:cNvPr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</p:spPr>
        <p:txBody>
          <a:bodyPr wrap="square" lIns="150894" tIns="75447" rIns="150894" bIns="75447" rtlCol="0">
            <a:spAutoFit/>
          </a:bodyPr>
          <a:lstStyle/>
          <a:p>
            <a:r>
              <a:rPr lang="hu-HU" sz="1200" u="sng" dirty="0">
                <a:solidFill>
                  <a:schemeClr val="bg2"/>
                </a:solidFill>
              </a:rPr>
              <a:t>www.izys.hu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40D83E94-DB18-4E2D-AD38-2DF88E8A3062}"/>
              </a:ext>
            </a:extLst>
          </p:cNvPr>
          <p:cNvSpPr>
            <a:spLocks/>
          </p:cNvSpPr>
          <p:nvPr/>
        </p:nvSpPr>
        <p:spPr bwMode="auto">
          <a:xfrm>
            <a:off x="2854962" y="6443772"/>
            <a:ext cx="1489973" cy="3180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100" b="1" dirty="0">
                <a:solidFill>
                  <a:schemeClr val="bg2"/>
                </a:solidFill>
                <a:ea typeface="MS PGothic" pitchFamily="34" charset="-128"/>
                <a:sym typeface="Baskerville SemiBold" charset="0"/>
              </a:rPr>
              <a:t>+36 1 769 0061</a:t>
            </a:r>
          </a:p>
        </p:txBody>
      </p:sp>
      <p:sp>
        <p:nvSpPr>
          <p:cNvPr id="25" name="Google Shape;105;p9">
            <a:extLst>
              <a:ext uri="{FF2B5EF4-FFF2-40B4-BE49-F238E27FC236}">
                <a16:creationId xmlns:a16="http://schemas.microsoft.com/office/drawing/2014/main" id="{E1BCD5F3-E951-4742-9F0B-F37037610FF5}"/>
              </a:ext>
            </a:extLst>
          </p:cNvPr>
          <p:cNvSpPr txBox="1">
            <a:spLocks/>
          </p:cNvSpPr>
          <p:nvPr/>
        </p:nvSpPr>
        <p:spPr>
          <a:xfrm>
            <a:off x="345633" y="6348245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bg2"/>
                </a:solidFill>
              </a:rPr>
              <a:pPr/>
              <a:t>2</a:t>
            </a:fld>
            <a:endParaRPr lang="en" dirty="0">
              <a:solidFill>
                <a:schemeClr val="bg2"/>
              </a:solidFill>
            </a:endParaRPr>
          </a:p>
        </p:txBody>
      </p:sp>
      <p:sp>
        <p:nvSpPr>
          <p:cNvPr id="31" name="Google Shape;278;p28">
            <a:extLst>
              <a:ext uri="{FF2B5EF4-FFF2-40B4-BE49-F238E27FC236}">
                <a16:creationId xmlns:a16="http://schemas.microsoft.com/office/drawing/2014/main" id="{323E3670-8E7B-4F52-83F7-C1BCFE0BA004}"/>
              </a:ext>
            </a:extLst>
          </p:cNvPr>
          <p:cNvSpPr txBox="1">
            <a:spLocks/>
          </p:cNvSpPr>
          <p:nvPr/>
        </p:nvSpPr>
        <p:spPr>
          <a:xfrm>
            <a:off x="1298598" y="4755500"/>
            <a:ext cx="2776326" cy="1050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 eaLnBrk="1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indent="0" algn="ctr">
              <a:buFont typeface="Chivo"/>
              <a:buNone/>
            </a:pPr>
            <a:r>
              <a:rPr lang="hu-HU" sz="2000" dirty="0">
                <a:solidFill>
                  <a:schemeClr val="bg1"/>
                </a:solidFill>
                <a:latin typeface="+mn-lt"/>
              </a:rPr>
              <a:t>Adókedvezmény</a:t>
            </a:r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BCD27470-5628-4CF2-8C76-C902413D2E64}"/>
              </a:ext>
            </a:extLst>
          </p:cNvPr>
          <p:cNvGrpSpPr/>
          <p:nvPr/>
        </p:nvGrpSpPr>
        <p:grpSpPr>
          <a:xfrm>
            <a:off x="8195600" y="1895701"/>
            <a:ext cx="2776326" cy="2776318"/>
            <a:chOff x="8195600" y="2040841"/>
            <a:chExt cx="2776326" cy="2776318"/>
          </a:xfrm>
        </p:grpSpPr>
        <p:grpSp>
          <p:nvGrpSpPr>
            <p:cNvPr id="28" name="Ábra 7">
              <a:extLst>
                <a:ext uri="{FF2B5EF4-FFF2-40B4-BE49-F238E27FC236}">
                  <a16:creationId xmlns:a16="http://schemas.microsoft.com/office/drawing/2014/main" id="{CB0FFA3A-A3C3-4287-BA09-FF007F604127}"/>
                </a:ext>
              </a:extLst>
            </p:cNvPr>
            <p:cNvGrpSpPr/>
            <p:nvPr/>
          </p:nvGrpSpPr>
          <p:grpSpPr>
            <a:xfrm>
              <a:off x="8195600" y="2040841"/>
              <a:ext cx="2776326" cy="2776318"/>
              <a:chOff x="4439112" y="727087"/>
              <a:chExt cx="4068522" cy="4068512"/>
            </a:xfrm>
          </p:grpSpPr>
          <p:sp>
            <p:nvSpPr>
              <p:cNvPr id="29" name="Szabadkézi sokszög: alakzat 28">
                <a:extLst>
                  <a:ext uri="{FF2B5EF4-FFF2-40B4-BE49-F238E27FC236}">
                    <a16:creationId xmlns:a16="http://schemas.microsoft.com/office/drawing/2014/main" id="{F193A2E5-3A6D-40E7-BD4B-3284A0755FBB}"/>
                  </a:ext>
                </a:extLst>
              </p:cNvPr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>
                  <a:gd name="connsiteX0" fmla="*/ 4068522 w 4068522"/>
                  <a:gd name="connsiteY0" fmla="*/ 2034256 h 4068512"/>
                  <a:gd name="connsiteX1" fmla="*/ 2034261 w 4068522"/>
                  <a:gd name="connsiteY1" fmla="*/ 4068512 h 4068512"/>
                  <a:gd name="connsiteX2" fmla="*/ 0 w 4068522"/>
                  <a:gd name="connsiteY2" fmla="*/ 2034256 h 4068512"/>
                  <a:gd name="connsiteX3" fmla="*/ 2034261 w 4068522"/>
                  <a:gd name="connsiteY3" fmla="*/ 0 h 4068512"/>
                  <a:gd name="connsiteX4" fmla="*/ 4068522 w 4068522"/>
                  <a:gd name="connsiteY4" fmla="*/ 2034256 h 406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8522" h="4068512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hu-HU"/>
              </a:p>
            </p:txBody>
          </p:sp>
          <p:sp>
            <p:nvSpPr>
              <p:cNvPr id="30" name="Szabadkézi sokszög: alakzat 29">
                <a:extLst>
                  <a:ext uri="{FF2B5EF4-FFF2-40B4-BE49-F238E27FC236}">
                    <a16:creationId xmlns:a16="http://schemas.microsoft.com/office/drawing/2014/main" id="{6136C49B-3471-4E6B-AB5C-4AC0BDEF4CE5}"/>
                  </a:ext>
                </a:extLst>
              </p:cNvPr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>
                  <a:gd name="connsiteX0" fmla="*/ 3313640 w 3313639"/>
                  <a:gd name="connsiteY0" fmla="*/ 1656816 h 3313631"/>
                  <a:gd name="connsiteX1" fmla="*/ 1656820 w 3313639"/>
                  <a:gd name="connsiteY1" fmla="*/ 3313632 h 3313631"/>
                  <a:gd name="connsiteX2" fmla="*/ 0 w 3313639"/>
                  <a:gd name="connsiteY2" fmla="*/ 1656816 h 3313631"/>
                  <a:gd name="connsiteX3" fmla="*/ 1656820 w 3313639"/>
                  <a:gd name="connsiteY3" fmla="*/ 0 h 3313631"/>
                  <a:gd name="connsiteX4" fmla="*/ 3313640 w 3313639"/>
                  <a:gd name="connsiteY4" fmla="*/ 1656816 h 3313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3639" h="3313631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49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hu-HU"/>
              </a:p>
            </p:txBody>
          </p:sp>
        </p:grpSp>
        <p:sp>
          <p:nvSpPr>
            <p:cNvPr id="32" name="Google Shape;279;p28">
              <a:extLst>
                <a:ext uri="{FF2B5EF4-FFF2-40B4-BE49-F238E27FC236}">
                  <a16:creationId xmlns:a16="http://schemas.microsoft.com/office/drawing/2014/main" id="{1903FEEB-1340-4A81-864B-0B9FF3482A66}"/>
                </a:ext>
              </a:extLst>
            </p:cNvPr>
            <p:cNvSpPr txBox="1">
              <a:spLocks/>
            </p:cNvSpPr>
            <p:nvPr/>
          </p:nvSpPr>
          <p:spPr>
            <a:xfrm>
              <a:off x="8343027" y="2714059"/>
              <a:ext cx="2543069" cy="1519822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1A">
                  <a:alpha val="15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1pPr>
              <a:lvl2pPr marR="0" lvl="1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2pPr>
              <a:lvl3pPr marR="0" lvl="2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3pPr>
              <a:lvl4pPr marR="0" lvl="3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4pPr>
              <a:lvl5pPr marR="0" lvl="4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5pPr>
              <a:lvl6pPr marR="0" lvl="5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6pPr>
              <a:lvl7pPr marR="0" lvl="6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7pPr>
              <a:lvl8pPr marR="0" lvl="7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8pPr>
              <a:lvl9pPr marR="0" lvl="8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9pPr>
            </a:lstStyle>
            <a:p>
              <a:pPr algn="ctr"/>
              <a:r>
                <a:rPr lang="hu-HU" sz="6500" b="0" dirty="0">
                  <a:solidFill>
                    <a:schemeClr val="accent3"/>
                  </a:solidFill>
                  <a:latin typeface="+mj-lt"/>
                </a:rPr>
                <a:t>14,1</a:t>
              </a:r>
              <a:r>
                <a:rPr lang="hu-HU" sz="6000" b="0" dirty="0">
                  <a:solidFill>
                    <a:schemeClr val="accent3"/>
                  </a:solidFill>
                  <a:latin typeface="+mn-lt"/>
                </a:rPr>
                <a:t>%</a:t>
              </a:r>
            </a:p>
          </p:txBody>
        </p:sp>
      </p:grpSp>
      <p:sp>
        <p:nvSpPr>
          <p:cNvPr id="33" name="Google Shape;280;p28">
            <a:extLst>
              <a:ext uri="{FF2B5EF4-FFF2-40B4-BE49-F238E27FC236}">
                <a16:creationId xmlns:a16="http://schemas.microsoft.com/office/drawing/2014/main" id="{83A44CA9-D390-4FFF-8ED7-5F864FAFD489}"/>
              </a:ext>
            </a:extLst>
          </p:cNvPr>
          <p:cNvSpPr txBox="1">
            <a:spLocks/>
          </p:cNvSpPr>
          <p:nvPr/>
        </p:nvSpPr>
        <p:spPr>
          <a:xfrm>
            <a:off x="8453163" y="4755500"/>
            <a:ext cx="2079624" cy="847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 eaLnBrk="1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indent="0" algn="ctr">
              <a:buFont typeface="Chivo"/>
              <a:buNone/>
            </a:pPr>
            <a:r>
              <a:rPr lang="hu-HU" sz="2000" dirty="0">
                <a:solidFill>
                  <a:schemeClr val="bg1"/>
                </a:solidFill>
                <a:latin typeface="+mn-lt"/>
              </a:rPr>
              <a:t>Nyereség</a:t>
            </a:r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94D30FAF-B5C8-46AA-852B-E18CD2204A33}"/>
              </a:ext>
            </a:extLst>
          </p:cNvPr>
          <p:cNvGrpSpPr/>
          <p:nvPr/>
        </p:nvGrpSpPr>
        <p:grpSpPr>
          <a:xfrm>
            <a:off x="4706593" y="1895701"/>
            <a:ext cx="2776326" cy="2776318"/>
            <a:chOff x="4706593" y="2040841"/>
            <a:chExt cx="2776326" cy="2776318"/>
          </a:xfrm>
        </p:grpSpPr>
        <p:grpSp>
          <p:nvGrpSpPr>
            <p:cNvPr id="22" name="Ábra 7">
              <a:extLst>
                <a:ext uri="{FF2B5EF4-FFF2-40B4-BE49-F238E27FC236}">
                  <a16:creationId xmlns:a16="http://schemas.microsoft.com/office/drawing/2014/main" id="{A8F38BEA-72EE-46E7-ACCC-844A6CC31A86}"/>
                </a:ext>
              </a:extLst>
            </p:cNvPr>
            <p:cNvGrpSpPr/>
            <p:nvPr/>
          </p:nvGrpSpPr>
          <p:grpSpPr>
            <a:xfrm>
              <a:off x="4706593" y="2040841"/>
              <a:ext cx="2776326" cy="2776318"/>
              <a:chOff x="4439112" y="727087"/>
              <a:chExt cx="4068522" cy="4068512"/>
            </a:xfrm>
          </p:grpSpPr>
          <p:sp>
            <p:nvSpPr>
              <p:cNvPr id="24" name="Szabadkézi sokszög: alakzat 23">
                <a:extLst>
                  <a:ext uri="{FF2B5EF4-FFF2-40B4-BE49-F238E27FC236}">
                    <a16:creationId xmlns:a16="http://schemas.microsoft.com/office/drawing/2014/main" id="{5017EF3B-5A37-4D34-83E7-443EA3A0E973}"/>
                  </a:ext>
                </a:extLst>
              </p:cNvPr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>
                  <a:gd name="connsiteX0" fmla="*/ 4068522 w 4068522"/>
                  <a:gd name="connsiteY0" fmla="*/ 2034256 h 4068512"/>
                  <a:gd name="connsiteX1" fmla="*/ 2034261 w 4068522"/>
                  <a:gd name="connsiteY1" fmla="*/ 4068512 h 4068512"/>
                  <a:gd name="connsiteX2" fmla="*/ 0 w 4068522"/>
                  <a:gd name="connsiteY2" fmla="*/ 2034256 h 4068512"/>
                  <a:gd name="connsiteX3" fmla="*/ 2034261 w 4068522"/>
                  <a:gd name="connsiteY3" fmla="*/ 0 h 4068512"/>
                  <a:gd name="connsiteX4" fmla="*/ 4068522 w 4068522"/>
                  <a:gd name="connsiteY4" fmla="*/ 2034256 h 406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8522" h="4068512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hu-HU"/>
              </a:p>
            </p:txBody>
          </p:sp>
          <p:sp>
            <p:nvSpPr>
              <p:cNvPr id="27" name="Szabadkézi sokszög: alakzat 26">
                <a:extLst>
                  <a:ext uri="{FF2B5EF4-FFF2-40B4-BE49-F238E27FC236}">
                    <a16:creationId xmlns:a16="http://schemas.microsoft.com/office/drawing/2014/main" id="{5695BFDA-9C3A-4F3D-8532-CD92936C03B7}"/>
                  </a:ext>
                </a:extLst>
              </p:cNvPr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>
                  <a:gd name="connsiteX0" fmla="*/ 3313640 w 3313639"/>
                  <a:gd name="connsiteY0" fmla="*/ 1656816 h 3313631"/>
                  <a:gd name="connsiteX1" fmla="*/ 1656820 w 3313639"/>
                  <a:gd name="connsiteY1" fmla="*/ 3313632 h 3313631"/>
                  <a:gd name="connsiteX2" fmla="*/ 0 w 3313639"/>
                  <a:gd name="connsiteY2" fmla="*/ 1656816 h 3313631"/>
                  <a:gd name="connsiteX3" fmla="*/ 1656820 w 3313639"/>
                  <a:gd name="connsiteY3" fmla="*/ 0 h 3313631"/>
                  <a:gd name="connsiteX4" fmla="*/ 3313640 w 3313639"/>
                  <a:gd name="connsiteY4" fmla="*/ 1656816 h 3313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3639" h="3313631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49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hu-HU"/>
              </a:p>
            </p:txBody>
          </p:sp>
        </p:grpSp>
        <p:sp>
          <p:nvSpPr>
            <p:cNvPr id="34" name="Google Shape;281;p28">
              <a:extLst>
                <a:ext uri="{FF2B5EF4-FFF2-40B4-BE49-F238E27FC236}">
                  <a16:creationId xmlns:a16="http://schemas.microsoft.com/office/drawing/2014/main" id="{0A60855C-CCFD-493A-B615-72CE4EEE0DA1}"/>
                </a:ext>
              </a:extLst>
            </p:cNvPr>
            <p:cNvSpPr txBox="1">
              <a:spLocks/>
            </p:cNvSpPr>
            <p:nvPr/>
          </p:nvSpPr>
          <p:spPr>
            <a:xfrm>
              <a:off x="4964155" y="2924669"/>
              <a:ext cx="2276884" cy="979404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1A">
                  <a:alpha val="15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1pPr>
              <a:lvl2pPr marR="0" lvl="1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2pPr>
              <a:lvl3pPr marR="0" lvl="2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3pPr>
              <a:lvl4pPr marR="0" lvl="3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4pPr>
              <a:lvl5pPr marR="0" lvl="4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5pPr>
              <a:lvl6pPr marR="0" lvl="5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6pPr>
              <a:lvl7pPr marR="0" lvl="6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7pPr>
              <a:lvl8pPr marR="0" lvl="7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8pPr>
              <a:lvl9pPr marR="0" lvl="8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9pPr>
            </a:lstStyle>
            <a:p>
              <a:pPr algn="ctr"/>
              <a:r>
                <a:rPr lang="hu-HU" sz="6500" b="0" dirty="0">
                  <a:solidFill>
                    <a:schemeClr val="accent3"/>
                  </a:solidFill>
                  <a:latin typeface="+mj-lt"/>
                </a:rPr>
                <a:t>5,9</a:t>
              </a:r>
              <a:r>
                <a:rPr lang="hu-HU" sz="6000" b="0" dirty="0">
                  <a:solidFill>
                    <a:schemeClr val="accent3"/>
                  </a:solidFill>
                  <a:latin typeface="+mn-lt"/>
                </a:rPr>
                <a:t>%</a:t>
              </a:r>
            </a:p>
          </p:txBody>
        </p:sp>
      </p:grpSp>
      <p:sp>
        <p:nvSpPr>
          <p:cNvPr id="35" name="Google Shape;282;p28">
            <a:extLst>
              <a:ext uri="{FF2B5EF4-FFF2-40B4-BE49-F238E27FC236}">
                <a16:creationId xmlns:a16="http://schemas.microsoft.com/office/drawing/2014/main" id="{5E4F90C5-EA8E-4FEA-AC93-435087708B56}"/>
              </a:ext>
            </a:extLst>
          </p:cNvPr>
          <p:cNvSpPr txBox="1">
            <a:spLocks/>
          </p:cNvSpPr>
          <p:nvPr/>
        </p:nvSpPr>
        <p:spPr>
          <a:xfrm>
            <a:off x="4594833" y="4755500"/>
            <a:ext cx="2957434" cy="1098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 eaLnBrk="1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indent="0" algn="ctr">
              <a:buFont typeface="Chivo"/>
              <a:buNone/>
            </a:pPr>
            <a:r>
              <a:rPr lang="hu-HU" sz="2000" dirty="0">
                <a:solidFill>
                  <a:schemeClr val="bg1"/>
                </a:solidFill>
                <a:latin typeface="+mn-lt"/>
              </a:rPr>
              <a:t>Pénztár költsége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73D296E2-252A-4D44-BE46-2AA9AD8A6803}"/>
              </a:ext>
            </a:extLst>
          </p:cNvPr>
          <p:cNvGrpSpPr/>
          <p:nvPr/>
        </p:nvGrpSpPr>
        <p:grpSpPr>
          <a:xfrm>
            <a:off x="1237505" y="1876681"/>
            <a:ext cx="2776326" cy="2776318"/>
            <a:chOff x="1237505" y="2021821"/>
            <a:chExt cx="2776326" cy="2776318"/>
          </a:xfrm>
        </p:grpSpPr>
        <p:grpSp>
          <p:nvGrpSpPr>
            <p:cNvPr id="16" name="Ábra 7">
              <a:extLst>
                <a:ext uri="{FF2B5EF4-FFF2-40B4-BE49-F238E27FC236}">
                  <a16:creationId xmlns:a16="http://schemas.microsoft.com/office/drawing/2014/main" id="{66E67EC0-8FC6-45A4-A950-6E10BCA292E8}"/>
                </a:ext>
              </a:extLst>
            </p:cNvPr>
            <p:cNvGrpSpPr/>
            <p:nvPr/>
          </p:nvGrpSpPr>
          <p:grpSpPr>
            <a:xfrm>
              <a:off x="1237505" y="2021821"/>
              <a:ext cx="2776326" cy="2776318"/>
              <a:chOff x="4439112" y="727087"/>
              <a:chExt cx="4068522" cy="4068512"/>
            </a:xfrm>
          </p:grpSpPr>
          <p:sp>
            <p:nvSpPr>
              <p:cNvPr id="18" name="Szabadkézi sokszög: alakzat 17">
                <a:extLst>
                  <a:ext uri="{FF2B5EF4-FFF2-40B4-BE49-F238E27FC236}">
                    <a16:creationId xmlns:a16="http://schemas.microsoft.com/office/drawing/2014/main" id="{6CDB100B-80A7-47BA-BAE7-714E291AFFAE}"/>
                  </a:ext>
                </a:extLst>
              </p:cNvPr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>
                  <a:gd name="connsiteX0" fmla="*/ 4068522 w 4068522"/>
                  <a:gd name="connsiteY0" fmla="*/ 2034256 h 4068512"/>
                  <a:gd name="connsiteX1" fmla="*/ 2034261 w 4068522"/>
                  <a:gd name="connsiteY1" fmla="*/ 4068512 h 4068512"/>
                  <a:gd name="connsiteX2" fmla="*/ 0 w 4068522"/>
                  <a:gd name="connsiteY2" fmla="*/ 2034256 h 4068512"/>
                  <a:gd name="connsiteX3" fmla="*/ 2034261 w 4068522"/>
                  <a:gd name="connsiteY3" fmla="*/ 0 h 4068512"/>
                  <a:gd name="connsiteX4" fmla="*/ 4068522 w 4068522"/>
                  <a:gd name="connsiteY4" fmla="*/ 2034256 h 406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8522" h="4068512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hu-HU"/>
              </a:p>
            </p:txBody>
          </p:sp>
          <p:sp>
            <p:nvSpPr>
              <p:cNvPr id="20" name="Szabadkézi sokszög: alakzat 19">
                <a:extLst>
                  <a:ext uri="{FF2B5EF4-FFF2-40B4-BE49-F238E27FC236}">
                    <a16:creationId xmlns:a16="http://schemas.microsoft.com/office/drawing/2014/main" id="{7FCA1D52-FC48-4CD9-A5F4-B9758F8687CE}"/>
                  </a:ext>
                </a:extLst>
              </p:cNvPr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>
                  <a:gd name="connsiteX0" fmla="*/ 3313640 w 3313639"/>
                  <a:gd name="connsiteY0" fmla="*/ 1656816 h 3313631"/>
                  <a:gd name="connsiteX1" fmla="*/ 1656820 w 3313639"/>
                  <a:gd name="connsiteY1" fmla="*/ 3313632 h 3313631"/>
                  <a:gd name="connsiteX2" fmla="*/ 0 w 3313639"/>
                  <a:gd name="connsiteY2" fmla="*/ 1656816 h 3313631"/>
                  <a:gd name="connsiteX3" fmla="*/ 1656820 w 3313639"/>
                  <a:gd name="connsiteY3" fmla="*/ 0 h 3313631"/>
                  <a:gd name="connsiteX4" fmla="*/ 3313640 w 3313639"/>
                  <a:gd name="connsiteY4" fmla="*/ 1656816 h 3313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3639" h="3313631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49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hu-HU"/>
              </a:p>
            </p:txBody>
          </p:sp>
        </p:grpSp>
        <p:sp>
          <p:nvSpPr>
            <p:cNvPr id="36" name="Google Shape;281;p28">
              <a:extLst>
                <a:ext uri="{FF2B5EF4-FFF2-40B4-BE49-F238E27FC236}">
                  <a16:creationId xmlns:a16="http://schemas.microsoft.com/office/drawing/2014/main" id="{DBACC2EE-9BB2-4F9B-9ACD-D326E8742F1B}"/>
                </a:ext>
              </a:extLst>
            </p:cNvPr>
            <p:cNvSpPr txBox="1">
              <a:spLocks/>
            </p:cNvSpPr>
            <p:nvPr/>
          </p:nvSpPr>
          <p:spPr>
            <a:xfrm>
              <a:off x="1495066" y="2911558"/>
              <a:ext cx="2217073" cy="904772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1A">
                  <a:alpha val="15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1pPr>
              <a:lvl2pPr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2pPr>
              <a:lvl3pPr marR="0" lvl="2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3pPr>
              <a:lvl4pPr marR="0" lvl="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4pPr>
              <a:lvl5pPr marR="0" lvl="4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5pPr>
              <a:lvl6pPr marR="0" lvl="5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6pPr>
              <a:lvl7pPr marR="0" lvl="6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7pPr>
              <a:lvl8pPr marR="0" lvl="7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8pPr>
              <a:lvl9pPr marR="0" lvl="8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9pPr>
            </a:lstStyle>
            <a:p>
              <a:pPr algn="ctr"/>
              <a:r>
                <a:rPr lang="hu-HU" sz="6500" b="0" dirty="0">
                  <a:solidFill>
                    <a:schemeClr val="accent3"/>
                  </a:solidFill>
                  <a:latin typeface="+mj-lt"/>
                </a:rPr>
                <a:t>20</a:t>
              </a:r>
              <a:r>
                <a:rPr lang="hu-HU" sz="6000" b="0" dirty="0">
                  <a:solidFill>
                    <a:schemeClr val="accent3"/>
                  </a:solidFill>
                  <a:latin typeface="+mn-lt"/>
                </a:rPr>
                <a:t>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17501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/>
      <p:bldP spid="33" grpId="0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FDA1B847-4EDD-4274-81AC-DB3387553CC6}"/>
              </a:ext>
            </a:extLst>
          </p:cNvPr>
          <p:cNvSpPr/>
          <p:nvPr/>
        </p:nvSpPr>
        <p:spPr>
          <a:xfrm flipH="1">
            <a:off x="-4" y="0"/>
            <a:ext cx="12192003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CE288AA8-ED68-42F1-A6BB-FE9E3116F357}"/>
              </a:ext>
            </a:extLst>
          </p:cNvPr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AF8395F6-75E2-4835-B148-C9D8ADDBFECE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748" y="6316271"/>
            <a:ext cx="843470" cy="3878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8C5137C1-8412-4983-B173-50981169F251}"/>
              </a:ext>
            </a:extLst>
          </p:cNvPr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</p:spPr>
        <p:txBody>
          <a:bodyPr wrap="square" lIns="150894" tIns="75447" rIns="150894" bIns="75447" rtlCol="0">
            <a:spAutoFit/>
          </a:bodyPr>
          <a:lstStyle/>
          <a:p>
            <a:r>
              <a:rPr lang="hu-HU" sz="1200" u="sng" dirty="0">
                <a:solidFill>
                  <a:srgbClr val="AAC1B7"/>
                </a:solidFill>
              </a:rPr>
              <a:t>www.izys.hu</a:t>
            </a:r>
          </a:p>
        </p:txBody>
      </p:sp>
      <p:sp>
        <p:nvSpPr>
          <p:cNvPr id="25" name="Google Shape;105;p9">
            <a:extLst>
              <a:ext uri="{FF2B5EF4-FFF2-40B4-BE49-F238E27FC236}">
                <a16:creationId xmlns:a16="http://schemas.microsoft.com/office/drawing/2014/main" id="{E1BCD5F3-E951-4742-9F0B-F37037610FF5}"/>
              </a:ext>
            </a:extLst>
          </p:cNvPr>
          <p:cNvSpPr txBox="1">
            <a:spLocks/>
          </p:cNvSpPr>
          <p:nvPr/>
        </p:nvSpPr>
        <p:spPr>
          <a:xfrm>
            <a:off x="345633" y="6348245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AAC1B7"/>
                </a:solidFill>
              </a:rPr>
              <a:pPr/>
              <a:t>20</a:t>
            </a:fld>
            <a:endParaRPr lang="en" dirty="0">
              <a:solidFill>
                <a:srgbClr val="AAC1B7"/>
              </a:solidFill>
            </a:endParaRPr>
          </a:p>
        </p:txBody>
      </p:sp>
      <p:sp>
        <p:nvSpPr>
          <p:cNvPr id="3" name="Google Shape;19;p2">
            <a:extLst>
              <a:ext uri="{FF2B5EF4-FFF2-40B4-BE49-F238E27FC236}">
                <a16:creationId xmlns:a16="http://schemas.microsoft.com/office/drawing/2014/main" id="{C0AFF1BB-6227-47CB-BF68-BFF76010EF4A}"/>
              </a:ext>
            </a:extLst>
          </p:cNvPr>
          <p:cNvSpPr txBox="1">
            <a:spLocks/>
          </p:cNvSpPr>
          <p:nvPr/>
        </p:nvSpPr>
        <p:spPr>
          <a:xfrm>
            <a:off x="403689" y="645884"/>
            <a:ext cx="11149681" cy="97562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hu-HU" sz="4000" dirty="0">
                <a:solidFill>
                  <a:schemeClr val="accent1"/>
                </a:solidFill>
              </a:rPr>
              <a:t>IZYS MOST </a:t>
            </a:r>
            <a:r>
              <a:rPr lang="hu-HU" sz="4000" dirty="0">
                <a:solidFill>
                  <a:schemeClr val="bg1"/>
                </a:solidFill>
              </a:rPr>
              <a:t>pénztári kártya működése</a:t>
            </a: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83EF7B42-8971-496C-840C-E6DC39D20F39}"/>
              </a:ext>
            </a:extLst>
          </p:cNvPr>
          <p:cNvGrpSpPr/>
          <p:nvPr/>
        </p:nvGrpSpPr>
        <p:grpSpPr>
          <a:xfrm>
            <a:off x="840340" y="2288293"/>
            <a:ext cx="2734431" cy="2734432"/>
            <a:chOff x="840340" y="2288293"/>
            <a:chExt cx="2734431" cy="2734432"/>
          </a:xfrm>
        </p:grpSpPr>
        <p:grpSp>
          <p:nvGrpSpPr>
            <p:cNvPr id="9" name="Ábra 6">
              <a:extLst>
                <a:ext uri="{FF2B5EF4-FFF2-40B4-BE49-F238E27FC236}">
                  <a16:creationId xmlns:a16="http://schemas.microsoft.com/office/drawing/2014/main" id="{046C91F0-019A-41A6-9B5C-776236B83FCD}"/>
                </a:ext>
              </a:extLst>
            </p:cNvPr>
            <p:cNvGrpSpPr/>
            <p:nvPr/>
          </p:nvGrpSpPr>
          <p:grpSpPr>
            <a:xfrm>
              <a:off x="840340" y="2288293"/>
              <a:ext cx="2734431" cy="2734432"/>
              <a:chOff x="840340" y="2288293"/>
              <a:chExt cx="2734431" cy="2734432"/>
            </a:xfrm>
          </p:grpSpPr>
          <p:sp>
            <p:nvSpPr>
              <p:cNvPr id="10" name="Szabadkézi sokszög: alakzat 9">
                <a:extLst>
                  <a:ext uri="{FF2B5EF4-FFF2-40B4-BE49-F238E27FC236}">
                    <a16:creationId xmlns:a16="http://schemas.microsoft.com/office/drawing/2014/main" id="{FB0B4C8B-7CE3-492D-93C4-FE881F502F1A}"/>
                  </a:ext>
                </a:extLst>
              </p:cNvPr>
              <p:cNvSpPr/>
              <p:nvPr/>
            </p:nvSpPr>
            <p:spPr>
              <a:xfrm>
                <a:off x="901256" y="2345825"/>
                <a:ext cx="2612600" cy="2612600"/>
              </a:xfrm>
              <a:custGeom>
                <a:avLst/>
                <a:gdLst>
                  <a:gd name="connsiteX0" fmla="*/ 2612601 w 2612600"/>
                  <a:gd name="connsiteY0" fmla="*/ 1306300 h 2612600"/>
                  <a:gd name="connsiteX1" fmla="*/ 1306300 w 2612600"/>
                  <a:gd name="connsiteY1" fmla="*/ 2612601 h 2612600"/>
                  <a:gd name="connsiteX2" fmla="*/ 0 w 2612600"/>
                  <a:gd name="connsiteY2" fmla="*/ 1306301 h 2612600"/>
                  <a:gd name="connsiteX3" fmla="*/ 1306300 w 2612600"/>
                  <a:gd name="connsiteY3" fmla="*/ 0 h 2612600"/>
                  <a:gd name="connsiteX4" fmla="*/ 2612601 w 2612600"/>
                  <a:gd name="connsiteY4" fmla="*/ 1306300 h 2612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2600" h="2612600">
                    <a:moveTo>
                      <a:pt x="2612601" y="1306300"/>
                    </a:moveTo>
                    <a:cubicBezTo>
                      <a:pt x="2612601" y="2027750"/>
                      <a:pt x="2027750" y="2612601"/>
                      <a:pt x="1306300" y="2612601"/>
                    </a:cubicBezTo>
                    <a:cubicBezTo>
                      <a:pt x="584851" y="2612601"/>
                      <a:pt x="0" y="2027750"/>
                      <a:pt x="0" y="1306301"/>
                    </a:cubicBezTo>
                    <a:cubicBezTo>
                      <a:pt x="0" y="584851"/>
                      <a:pt x="584851" y="0"/>
                      <a:pt x="1306300" y="0"/>
                    </a:cubicBezTo>
                    <a:cubicBezTo>
                      <a:pt x="2027750" y="0"/>
                      <a:pt x="2612601" y="584851"/>
                      <a:pt x="2612601" y="1306300"/>
                    </a:cubicBezTo>
                    <a:close/>
                  </a:path>
                </a:pathLst>
              </a:custGeom>
              <a:solidFill>
                <a:srgbClr val="DEDEDE"/>
              </a:solidFill>
              <a:ln w="338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hu-HU"/>
              </a:p>
            </p:txBody>
          </p:sp>
          <p:sp>
            <p:nvSpPr>
              <p:cNvPr id="12" name="Szabadkézi sokszög: alakzat 11">
                <a:extLst>
                  <a:ext uri="{FF2B5EF4-FFF2-40B4-BE49-F238E27FC236}">
                    <a16:creationId xmlns:a16="http://schemas.microsoft.com/office/drawing/2014/main" id="{BAA60680-411E-44CE-9535-743E6EF35BF3}"/>
                  </a:ext>
                </a:extLst>
              </p:cNvPr>
              <p:cNvSpPr/>
              <p:nvPr/>
            </p:nvSpPr>
            <p:spPr>
              <a:xfrm>
                <a:off x="840340" y="2288293"/>
                <a:ext cx="2734431" cy="2734432"/>
              </a:xfrm>
              <a:custGeom>
                <a:avLst/>
                <a:gdLst>
                  <a:gd name="connsiteX0" fmla="*/ 1367216 w 2734431"/>
                  <a:gd name="connsiteY0" fmla="*/ 2734432 h 2734432"/>
                  <a:gd name="connsiteX1" fmla="*/ 0 w 2734431"/>
                  <a:gd name="connsiteY1" fmla="*/ 1367216 h 2734432"/>
                  <a:gd name="connsiteX2" fmla="*/ 1367216 w 2734431"/>
                  <a:gd name="connsiteY2" fmla="*/ 0 h 2734432"/>
                  <a:gd name="connsiteX3" fmla="*/ 2734432 w 2734431"/>
                  <a:gd name="connsiteY3" fmla="*/ 1367216 h 2734432"/>
                  <a:gd name="connsiteX4" fmla="*/ 1367216 w 2734431"/>
                  <a:gd name="connsiteY4" fmla="*/ 2734432 h 2734432"/>
                  <a:gd name="connsiteX5" fmla="*/ 1367216 w 2734431"/>
                  <a:gd name="connsiteY5" fmla="*/ 121831 h 2734432"/>
                  <a:gd name="connsiteX6" fmla="*/ 125215 w 2734431"/>
                  <a:gd name="connsiteY6" fmla="*/ 1363832 h 2734432"/>
                  <a:gd name="connsiteX7" fmla="*/ 1367216 w 2734431"/>
                  <a:gd name="connsiteY7" fmla="*/ 2605833 h 2734432"/>
                  <a:gd name="connsiteX8" fmla="*/ 2609217 w 2734431"/>
                  <a:gd name="connsiteY8" fmla="*/ 1363832 h 2734432"/>
                  <a:gd name="connsiteX9" fmla="*/ 1367216 w 2734431"/>
                  <a:gd name="connsiteY9" fmla="*/ 121831 h 27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34431" h="2734432">
                    <a:moveTo>
                      <a:pt x="1367216" y="2734432"/>
                    </a:moveTo>
                    <a:cubicBezTo>
                      <a:pt x="612540" y="2734432"/>
                      <a:pt x="0" y="2121892"/>
                      <a:pt x="0" y="1367216"/>
                    </a:cubicBezTo>
                    <a:cubicBezTo>
                      <a:pt x="0" y="612540"/>
                      <a:pt x="612540" y="0"/>
                      <a:pt x="1367216" y="0"/>
                    </a:cubicBezTo>
                    <a:cubicBezTo>
                      <a:pt x="2121892" y="0"/>
                      <a:pt x="2734432" y="612540"/>
                      <a:pt x="2734432" y="1367216"/>
                    </a:cubicBezTo>
                    <a:cubicBezTo>
                      <a:pt x="2734432" y="2118508"/>
                      <a:pt x="2121892" y="2734432"/>
                      <a:pt x="1367216" y="2734432"/>
                    </a:cubicBezTo>
                    <a:close/>
                    <a:moveTo>
                      <a:pt x="1367216" y="121831"/>
                    </a:moveTo>
                    <a:cubicBezTo>
                      <a:pt x="680224" y="121831"/>
                      <a:pt x="125215" y="680224"/>
                      <a:pt x="125215" y="1363832"/>
                    </a:cubicBezTo>
                    <a:cubicBezTo>
                      <a:pt x="125215" y="2047440"/>
                      <a:pt x="683608" y="2605833"/>
                      <a:pt x="1367216" y="2605833"/>
                    </a:cubicBezTo>
                    <a:cubicBezTo>
                      <a:pt x="2050824" y="2605833"/>
                      <a:pt x="2609217" y="2047440"/>
                      <a:pt x="2609217" y="1363832"/>
                    </a:cubicBezTo>
                    <a:cubicBezTo>
                      <a:pt x="2609217" y="680224"/>
                      <a:pt x="2054208" y="121831"/>
                      <a:pt x="1367216" y="1218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38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hu-HU"/>
              </a:p>
            </p:txBody>
          </p:sp>
        </p:grpSp>
        <p:pic>
          <p:nvPicPr>
            <p:cNvPr id="30" name="Kép 29">
              <a:extLst>
                <a:ext uri="{FF2B5EF4-FFF2-40B4-BE49-F238E27FC236}">
                  <a16:creationId xmlns:a16="http://schemas.microsoft.com/office/drawing/2014/main" id="{B40496A9-2A30-4F4F-BEDD-B1A2A2E55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9319" y="3020471"/>
              <a:ext cx="1807234" cy="1263308"/>
            </a:xfrm>
            <a:prstGeom prst="rect">
              <a:avLst/>
            </a:prstGeom>
          </p:spPr>
        </p:pic>
      </p:grpSp>
      <p:grpSp>
        <p:nvGrpSpPr>
          <p:cNvPr id="7" name="Csoportba foglalás 6">
            <a:extLst>
              <a:ext uri="{FF2B5EF4-FFF2-40B4-BE49-F238E27FC236}">
                <a16:creationId xmlns:a16="http://schemas.microsoft.com/office/drawing/2014/main" id="{24047F48-2E1B-41B1-8C32-425C32CD9B8F}"/>
              </a:ext>
            </a:extLst>
          </p:cNvPr>
          <p:cNvGrpSpPr/>
          <p:nvPr/>
        </p:nvGrpSpPr>
        <p:grpSpPr>
          <a:xfrm>
            <a:off x="4725399" y="2548877"/>
            <a:ext cx="2734431" cy="2734431"/>
            <a:chOff x="4725399" y="2548877"/>
            <a:chExt cx="2734431" cy="2734431"/>
          </a:xfrm>
        </p:grpSpPr>
        <p:grpSp>
          <p:nvGrpSpPr>
            <p:cNvPr id="14" name="Ábra 6">
              <a:extLst>
                <a:ext uri="{FF2B5EF4-FFF2-40B4-BE49-F238E27FC236}">
                  <a16:creationId xmlns:a16="http://schemas.microsoft.com/office/drawing/2014/main" id="{046C91F0-019A-41A6-9B5C-776236B83FCD}"/>
                </a:ext>
              </a:extLst>
            </p:cNvPr>
            <p:cNvGrpSpPr/>
            <p:nvPr/>
          </p:nvGrpSpPr>
          <p:grpSpPr>
            <a:xfrm>
              <a:off x="4725399" y="2548877"/>
              <a:ext cx="2734431" cy="2734431"/>
              <a:chOff x="4725399" y="2548877"/>
              <a:chExt cx="2734431" cy="2734431"/>
            </a:xfrm>
          </p:grpSpPr>
          <p:sp>
            <p:nvSpPr>
              <p:cNvPr id="15" name="Szabadkézi sokszög: alakzat 14">
                <a:extLst>
                  <a:ext uri="{FF2B5EF4-FFF2-40B4-BE49-F238E27FC236}">
                    <a16:creationId xmlns:a16="http://schemas.microsoft.com/office/drawing/2014/main" id="{91A8B263-F602-4A39-84BA-B96D39309410}"/>
                  </a:ext>
                </a:extLst>
              </p:cNvPr>
              <p:cNvSpPr/>
              <p:nvPr/>
            </p:nvSpPr>
            <p:spPr>
              <a:xfrm>
                <a:off x="4786315" y="2609792"/>
                <a:ext cx="2612600" cy="2612600"/>
              </a:xfrm>
              <a:custGeom>
                <a:avLst/>
                <a:gdLst>
                  <a:gd name="connsiteX0" fmla="*/ 2612601 w 2612600"/>
                  <a:gd name="connsiteY0" fmla="*/ 1306300 h 2612600"/>
                  <a:gd name="connsiteX1" fmla="*/ 1306300 w 2612600"/>
                  <a:gd name="connsiteY1" fmla="*/ 2612601 h 2612600"/>
                  <a:gd name="connsiteX2" fmla="*/ 0 w 2612600"/>
                  <a:gd name="connsiteY2" fmla="*/ 1306300 h 2612600"/>
                  <a:gd name="connsiteX3" fmla="*/ 1306300 w 2612600"/>
                  <a:gd name="connsiteY3" fmla="*/ 0 h 2612600"/>
                  <a:gd name="connsiteX4" fmla="*/ 2612601 w 2612600"/>
                  <a:gd name="connsiteY4" fmla="*/ 1306300 h 2612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2600" h="2612600">
                    <a:moveTo>
                      <a:pt x="2612601" y="1306300"/>
                    </a:moveTo>
                    <a:cubicBezTo>
                      <a:pt x="2612601" y="2027750"/>
                      <a:pt x="2027750" y="2612601"/>
                      <a:pt x="1306300" y="2612601"/>
                    </a:cubicBezTo>
                    <a:cubicBezTo>
                      <a:pt x="584850" y="2612601"/>
                      <a:pt x="0" y="2027750"/>
                      <a:pt x="0" y="1306300"/>
                    </a:cubicBezTo>
                    <a:cubicBezTo>
                      <a:pt x="0" y="584851"/>
                      <a:pt x="584850" y="0"/>
                      <a:pt x="1306300" y="0"/>
                    </a:cubicBezTo>
                    <a:cubicBezTo>
                      <a:pt x="2027750" y="0"/>
                      <a:pt x="2612601" y="584851"/>
                      <a:pt x="2612601" y="1306300"/>
                    </a:cubicBezTo>
                    <a:close/>
                  </a:path>
                </a:pathLst>
              </a:custGeom>
              <a:solidFill>
                <a:schemeClr val="bg1"/>
              </a:solidFill>
              <a:ln w="338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hu-HU"/>
              </a:p>
            </p:txBody>
          </p:sp>
          <p:sp>
            <p:nvSpPr>
              <p:cNvPr id="16" name="Szabadkézi sokszög: alakzat 15">
                <a:extLst>
                  <a:ext uri="{FF2B5EF4-FFF2-40B4-BE49-F238E27FC236}">
                    <a16:creationId xmlns:a16="http://schemas.microsoft.com/office/drawing/2014/main" id="{F5EEA317-CCD6-44C2-806F-7686BF060F17}"/>
                  </a:ext>
                </a:extLst>
              </p:cNvPr>
              <p:cNvSpPr/>
              <p:nvPr/>
            </p:nvSpPr>
            <p:spPr>
              <a:xfrm>
                <a:off x="4725399" y="2548877"/>
                <a:ext cx="2734431" cy="2734431"/>
              </a:xfrm>
              <a:custGeom>
                <a:avLst/>
                <a:gdLst>
                  <a:gd name="connsiteX0" fmla="*/ 1367216 w 2734431"/>
                  <a:gd name="connsiteY0" fmla="*/ 2734432 h 2734431"/>
                  <a:gd name="connsiteX1" fmla="*/ 0 w 2734431"/>
                  <a:gd name="connsiteY1" fmla="*/ 1367216 h 2734431"/>
                  <a:gd name="connsiteX2" fmla="*/ 1367216 w 2734431"/>
                  <a:gd name="connsiteY2" fmla="*/ 0 h 2734431"/>
                  <a:gd name="connsiteX3" fmla="*/ 2734432 w 2734431"/>
                  <a:gd name="connsiteY3" fmla="*/ 1367216 h 2734431"/>
                  <a:gd name="connsiteX4" fmla="*/ 1367216 w 2734431"/>
                  <a:gd name="connsiteY4" fmla="*/ 2734432 h 2734431"/>
                  <a:gd name="connsiteX5" fmla="*/ 1367216 w 2734431"/>
                  <a:gd name="connsiteY5" fmla="*/ 121831 h 2734431"/>
                  <a:gd name="connsiteX6" fmla="*/ 125215 w 2734431"/>
                  <a:gd name="connsiteY6" fmla="*/ 1363832 h 2734431"/>
                  <a:gd name="connsiteX7" fmla="*/ 1367216 w 2734431"/>
                  <a:gd name="connsiteY7" fmla="*/ 2605832 h 2734431"/>
                  <a:gd name="connsiteX8" fmla="*/ 2609217 w 2734431"/>
                  <a:gd name="connsiteY8" fmla="*/ 1363832 h 2734431"/>
                  <a:gd name="connsiteX9" fmla="*/ 1367216 w 2734431"/>
                  <a:gd name="connsiteY9" fmla="*/ 121831 h 2734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34431" h="2734431">
                    <a:moveTo>
                      <a:pt x="1367216" y="2734432"/>
                    </a:moveTo>
                    <a:cubicBezTo>
                      <a:pt x="612540" y="2734432"/>
                      <a:pt x="0" y="2121892"/>
                      <a:pt x="0" y="1367216"/>
                    </a:cubicBezTo>
                    <a:cubicBezTo>
                      <a:pt x="0" y="612540"/>
                      <a:pt x="612540" y="0"/>
                      <a:pt x="1367216" y="0"/>
                    </a:cubicBezTo>
                    <a:cubicBezTo>
                      <a:pt x="2121892" y="0"/>
                      <a:pt x="2734432" y="612540"/>
                      <a:pt x="2734432" y="1367216"/>
                    </a:cubicBezTo>
                    <a:cubicBezTo>
                      <a:pt x="2734432" y="2121892"/>
                      <a:pt x="2121892" y="2734432"/>
                      <a:pt x="1367216" y="2734432"/>
                    </a:cubicBezTo>
                    <a:close/>
                    <a:moveTo>
                      <a:pt x="1367216" y="121831"/>
                    </a:moveTo>
                    <a:cubicBezTo>
                      <a:pt x="680224" y="121831"/>
                      <a:pt x="125215" y="680224"/>
                      <a:pt x="125215" y="1363832"/>
                    </a:cubicBezTo>
                    <a:cubicBezTo>
                      <a:pt x="125215" y="2050824"/>
                      <a:pt x="683608" y="2605832"/>
                      <a:pt x="1367216" y="2605832"/>
                    </a:cubicBezTo>
                    <a:cubicBezTo>
                      <a:pt x="2050824" y="2605832"/>
                      <a:pt x="2609217" y="2047440"/>
                      <a:pt x="2609217" y="1363832"/>
                    </a:cubicBezTo>
                    <a:cubicBezTo>
                      <a:pt x="2609217" y="680224"/>
                      <a:pt x="2050824" y="121831"/>
                      <a:pt x="1367216" y="12183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38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hu-HU"/>
              </a:p>
            </p:txBody>
          </p:sp>
        </p:grpSp>
        <p:pic>
          <p:nvPicPr>
            <p:cNvPr id="32" name="Kép 31">
              <a:extLst>
                <a:ext uri="{FF2B5EF4-FFF2-40B4-BE49-F238E27FC236}">
                  <a16:creationId xmlns:a16="http://schemas.microsoft.com/office/drawing/2014/main" id="{49CD0C81-4B0C-4D53-B67B-504C8ED5BAE9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5310" y="3322942"/>
              <a:ext cx="1838660" cy="1195024"/>
            </a:xfrm>
            <a:prstGeom prst="rect">
              <a:avLst/>
            </a:prstGeom>
            <a:noFill/>
            <a:ln>
              <a:noFill/>
            </a:ln>
            <a:effectLst>
              <a:outerShdw blurRad="76200" dist="38100" dir="13500000" algn="br" rotWithShape="0">
                <a:prstClr val="black">
                  <a:alpha val="27000"/>
                </a:prstClr>
              </a:outerShdw>
            </a:effectLst>
          </p:spPr>
        </p:pic>
      </p:grpSp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08308ADF-B6AC-4DDA-90CD-5A7C183A1D31}"/>
              </a:ext>
            </a:extLst>
          </p:cNvPr>
          <p:cNvGrpSpPr/>
          <p:nvPr/>
        </p:nvGrpSpPr>
        <p:grpSpPr>
          <a:xfrm>
            <a:off x="8586769" y="2288293"/>
            <a:ext cx="2734431" cy="2734432"/>
            <a:chOff x="8586769" y="2288293"/>
            <a:chExt cx="2734431" cy="2734432"/>
          </a:xfrm>
        </p:grpSpPr>
        <p:grpSp>
          <p:nvGrpSpPr>
            <p:cNvPr id="20" name="Ábra 6">
              <a:extLst>
                <a:ext uri="{FF2B5EF4-FFF2-40B4-BE49-F238E27FC236}">
                  <a16:creationId xmlns:a16="http://schemas.microsoft.com/office/drawing/2014/main" id="{046C91F0-019A-41A6-9B5C-776236B83FCD}"/>
                </a:ext>
              </a:extLst>
            </p:cNvPr>
            <p:cNvGrpSpPr/>
            <p:nvPr/>
          </p:nvGrpSpPr>
          <p:grpSpPr>
            <a:xfrm>
              <a:off x="8586769" y="2288293"/>
              <a:ext cx="2734431" cy="2734432"/>
              <a:chOff x="8586769" y="2288293"/>
              <a:chExt cx="2734431" cy="2734432"/>
            </a:xfrm>
          </p:grpSpPr>
          <p:sp>
            <p:nvSpPr>
              <p:cNvPr id="22" name="Szabadkézi sokszög: alakzat 21">
                <a:extLst>
                  <a:ext uri="{FF2B5EF4-FFF2-40B4-BE49-F238E27FC236}">
                    <a16:creationId xmlns:a16="http://schemas.microsoft.com/office/drawing/2014/main" id="{33E56A47-9785-472D-8B91-61244BB5DB6A}"/>
                  </a:ext>
                </a:extLst>
              </p:cNvPr>
              <p:cNvSpPr/>
              <p:nvPr/>
            </p:nvSpPr>
            <p:spPr>
              <a:xfrm>
                <a:off x="8647685" y="2345825"/>
                <a:ext cx="2612600" cy="2612600"/>
              </a:xfrm>
              <a:custGeom>
                <a:avLst/>
                <a:gdLst>
                  <a:gd name="connsiteX0" fmla="*/ 2612601 w 2612600"/>
                  <a:gd name="connsiteY0" fmla="*/ 1306300 h 2612600"/>
                  <a:gd name="connsiteX1" fmla="*/ 1306300 w 2612600"/>
                  <a:gd name="connsiteY1" fmla="*/ 2612601 h 2612600"/>
                  <a:gd name="connsiteX2" fmla="*/ 0 w 2612600"/>
                  <a:gd name="connsiteY2" fmla="*/ 1306301 h 2612600"/>
                  <a:gd name="connsiteX3" fmla="*/ 1306300 w 2612600"/>
                  <a:gd name="connsiteY3" fmla="*/ 0 h 2612600"/>
                  <a:gd name="connsiteX4" fmla="*/ 2612601 w 2612600"/>
                  <a:gd name="connsiteY4" fmla="*/ 1306300 h 2612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2600" h="2612600">
                    <a:moveTo>
                      <a:pt x="2612601" y="1306300"/>
                    </a:moveTo>
                    <a:cubicBezTo>
                      <a:pt x="2612601" y="2027750"/>
                      <a:pt x="2027751" y="2612601"/>
                      <a:pt x="1306300" y="2612601"/>
                    </a:cubicBezTo>
                    <a:cubicBezTo>
                      <a:pt x="584851" y="2612601"/>
                      <a:pt x="0" y="2027750"/>
                      <a:pt x="0" y="1306301"/>
                    </a:cubicBezTo>
                    <a:cubicBezTo>
                      <a:pt x="0" y="584851"/>
                      <a:pt x="584850" y="0"/>
                      <a:pt x="1306300" y="0"/>
                    </a:cubicBezTo>
                    <a:cubicBezTo>
                      <a:pt x="2027750" y="0"/>
                      <a:pt x="2612601" y="584851"/>
                      <a:pt x="2612601" y="1306300"/>
                    </a:cubicBezTo>
                    <a:close/>
                  </a:path>
                </a:pathLst>
              </a:custGeom>
              <a:solidFill>
                <a:srgbClr val="DEDEDE"/>
              </a:solidFill>
              <a:ln w="338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hu-HU"/>
              </a:p>
            </p:txBody>
          </p:sp>
          <p:sp>
            <p:nvSpPr>
              <p:cNvPr id="24" name="Szabadkézi sokszög: alakzat 23">
                <a:extLst>
                  <a:ext uri="{FF2B5EF4-FFF2-40B4-BE49-F238E27FC236}">
                    <a16:creationId xmlns:a16="http://schemas.microsoft.com/office/drawing/2014/main" id="{7FD235D6-DCE8-485D-8550-D42DE699C5E7}"/>
                  </a:ext>
                </a:extLst>
              </p:cNvPr>
              <p:cNvSpPr/>
              <p:nvPr/>
            </p:nvSpPr>
            <p:spPr>
              <a:xfrm>
                <a:off x="8586769" y="2288293"/>
                <a:ext cx="2734431" cy="2734432"/>
              </a:xfrm>
              <a:custGeom>
                <a:avLst/>
                <a:gdLst>
                  <a:gd name="connsiteX0" fmla="*/ 1367216 w 2734431"/>
                  <a:gd name="connsiteY0" fmla="*/ 2734432 h 2734432"/>
                  <a:gd name="connsiteX1" fmla="*/ 0 w 2734431"/>
                  <a:gd name="connsiteY1" fmla="*/ 1367216 h 2734432"/>
                  <a:gd name="connsiteX2" fmla="*/ 1367216 w 2734431"/>
                  <a:gd name="connsiteY2" fmla="*/ 0 h 2734432"/>
                  <a:gd name="connsiteX3" fmla="*/ 2734432 w 2734431"/>
                  <a:gd name="connsiteY3" fmla="*/ 1367216 h 2734432"/>
                  <a:gd name="connsiteX4" fmla="*/ 1367216 w 2734431"/>
                  <a:gd name="connsiteY4" fmla="*/ 2734432 h 2734432"/>
                  <a:gd name="connsiteX5" fmla="*/ 1367216 w 2734431"/>
                  <a:gd name="connsiteY5" fmla="*/ 121831 h 2734432"/>
                  <a:gd name="connsiteX6" fmla="*/ 125215 w 2734431"/>
                  <a:gd name="connsiteY6" fmla="*/ 1363832 h 2734432"/>
                  <a:gd name="connsiteX7" fmla="*/ 1367216 w 2734431"/>
                  <a:gd name="connsiteY7" fmla="*/ 2605833 h 2734432"/>
                  <a:gd name="connsiteX8" fmla="*/ 2609217 w 2734431"/>
                  <a:gd name="connsiteY8" fmla="*/ 1363832 h 2734432"/>
                  <a:gd name="connsiteX9" fmla="*/ 1367216 w 2734431"/>
                  <a:gd name="connsiteY9" fmla="*/ 121831 h 273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34431" h="2734432">
                    <a:moveTo>
                      <a:pt x="1367216" y="2734432"/>
                    </a:moveTo>
                    <a:cubicBezTo>
                      <a:pt x="612540" y="2734432"/>
                      <a:pt x="0" y="2121892"/>
                      <a:pt x="0" y="1367216"/>
                    </a:cubicBezTo>
                    <a:cubicBezTo>
                      <a:pt x="0" y="612540"/>
                      <a:pt x="612540" y="0"/>
                      <a:pt x="1367216" y="0"/>
                    </a:cubicBezTo>
                    <a:cubicBezTo>
                      <a:pt x="2121892" y="0"/>
                      <a:pt x="2734432" y="612540"/>
                      <a:pt x="2734432" y="1367216"/>
                    </a:cubicBezTo>
                    <a:cubicBezTo>
                      <a:pt x="2734432" y="2118508"/>
                      <a:pt x="2121892" y="2734432"/>
                      <a:pt x="1367216" y="2734432"/>
                    </a:cubicBezTo>
                    <a:close/>
                    <a:moveTo>
                      <a:pt x="1367216" y="121831"/>
                    </a:moveTo>
                    <a:cubicBezTo>
                      <a:pt x="680224" y="121831"/>
                      <a:pt x="125215" y="680224"/>
                      <a:pt x="125215" y="1363832"/>
                    </a:cubicBezTo>
                    <a:cubicBezTo>
                      <a:pt x="125215" y="2047440"/>
                      <a:pt x="683607" y="2605833"/>
                      <a:pt x="1367216" y="2605833"/>
                    </a:cubicBezTo>
                    <a:cubicBezTo>
                      <a:pt x="2054208" y="2605833"/>
                      <a:pt x="2609217" y="2047440"/>
                      <a:pt x="2609217" y="1363832"/>
                    </a:cubicBezTo>
                    <a:cubicBezTo>
                      <a:pt x="2609217" y="680224"/>
                      <a:pt x="2050824" y="121831"/>
                      <a:pt x="1367216" y="1218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3383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hu-HU"/>
              </a:p>
            </p:txBody>
          </p:sp>
        </p:grpSp>
        <p:pic>
          <p:nvPicPr>
            <p:cNvPr id="34" name="Kép 33">
              <a:extLst>
                <a:ext uri="{FF2B5EF4-FFF2-40B4-BE49-F238E27FC236}">
                  <a16:creationId xmlns:a16="http://schemas.microsoft.com/office/drawing/2014/main" id="{F883F2DC-C916-47EF-8F07-2D977277A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26624" y="3076174"/>
              <a:ext cx="1854720" cy="1151902"/>
            </a:xfrm>
            <a:prstGeom prst="rect">
              <a:avLst/>
            </a:prstGeom>
          </p:spPr>
        </p:pic>
      </p:grpSp>
      <p:sp>
        <p:nvSpPr>
          <p:cNvPr id="23" name="Rectangle 6">
            <a:extLst>
              <a:ext uri="{FF2B5EF4-FFF2-40B4-BE49-F238E27FC236}">
                <a16:creationId xmlns:a16="http://schemas.microsoft.com/office/drawing/2014/main" id="{40D83E94-DB18-4E2D-AD38-2DF88E8A3062}"/>
              </a:ext>
            </a:extLst>
          </p:cNvPr>
          <p:cNvSpPr>
            <a:spLocks/>
          </p:cNvSpPr>
          <p:nvPr/>
        </p:nvSpPr>
        <p:spPr bwMode="auto">
          <a:xfrm>
            <a:off x="2854962" y="6443772"/>
            <a:ext cx="1489973" cy="3180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100" b="1" dirty="0">
                <a:solidFill>
                  <a:srgbClr val="AAC1B7"/>
                </a:solidFill>
                <a:ea typeface="MS PGothic" pitchFamily="34" charset="-128"/>
                <a:sym typeface="Baskerville SemiBold" charset="0"/>
              </a:rPr>
              <a:t>+36 1 769 0061</a:t>
            </a:r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06E87737-2052-4852-9E72-44BE133C8C87}"/>
              </a:ext>
            </a:extLst>
          </p:cNvPr>
          <p:cNvGrpSpPr/>
          <p:nvPr/>
        </p:nvGrpSpPr>
        <p:grpSpPr>
          <a:xfrm>
            <a:off x="7504987" y="2119084"/>
            <a:ext cx="4750252" cy="1994252"/>
            <a:chOff x="7504987" y="2119084"/>
            <a:chExt cx="4750252" cy="1994252"/>
          </a:xfrm>
        </p:grpSpPr>
        <p:pic>
          <p:nvPicPr>
            <p:cNvPr id="38" name="Ábra 37" descr="Vonalas nyíl: egyenes">
              <a:extLst>
                <a:ext uri="{FF2B5EF4-FFF2-40B4-BE49-F238E27FC236}">
                  <a16:creationId xmlns:a16="http://schemas.microsoft.com/office/drawing/2014/main" id="{3CA6A387-62FB-4375-AA99-63578C91B98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504987" y="3198936"/>
              <a:ext cx="914400" cy="914400"/>
            </a:xfrm>
            <a:prstGeom prst="rect">
              <a:avLst/>
            </a:prstGeom>
          </p:spPr>
        </p:pic>
        <p:sp>
          <p:nvSpPr>
            <p:cNvPr id="27" name="Szabadkézi sokszög: alakzat 26">
              <a:extLst>
                <a:ext uri="{FF2B5EF4-FFF2-40B4-BE49-F238E27FC236}">
                  <a16:creationId xmlns:a16="http://schemas.microsoft.com/office/drawing/2014/main" id="{BB8DE30E-5118-43D6-900D-882247B25C08}"/>
                </a:ext>
              </a:extLst>
            </p:cNvPr>
            <p:cNvSpPr/>
            <p:nvPr/>
          </p:nvSpPr>
          <p:spPr>
            <a:xfrm>
              <a:off x="7683188" y="2119084"/>
              <a:ext cx="4572051" cy="1546578"/>
            </a:xfrm>
            <a:custGeom>
              <a:avLst/>
              <a:gdLst>
                <a:gd name="connsiteX0" fmla="*/ 4572052 w 4572051"/>
                <a:gd name="connsiteY0" fmla="*/ 1546579 h 1546578"/>
                <a:gd name="connsiteX1" fmla="*/ 3783534 w 4572051"/>
                <a:gd name="connsiteY1" fmla="*/ 1546579 h 1546578"/>
                <a:gd name="connsiteX2" fmla="*/ 3783534 w 4572051"/>
                <a:gd name="connsiteY2" fmla="*/ 1536426 h 1546578"/>
                <a:gd name="connsiteX3" fmla="*/ 2270797 w 4572051"/>
                <a:gd name="connsiteY3" fmla="*/ 23689 h 1546578"/>
                <a:gd name="connsiteX4" fmla="*/ 758061 w 4572051"/>
                <a:gd name="connsiteY4" fmla="*/ 1536426 h 1546578"/>
                <a:gd name="connsiteX5" fmla="*/ 758061 w 4572051"/>
                <a:gd name="connsiteY5" fmla="*/ 1546579 h 1546578"/>
                <a:gd name="connsiteX6" fmla="*/ 0 w 4572051"/>
                <a:gd name="connsiteY6" fmla="*/ 1546579 h 1546578"/>
                <a:gd name="connsiteX7" fmla="*/ 0 w 4572051"/>
                <a:gd name="connsiteY7" fmla="*/ 1522889 h 1546578"/>
                <a:gd name="connsiteX8" fmla="*/ 737755 w 4572051"/>
                <a:gd name="connsiteY8" fmla="*/ 1522889 h 1546578"/>
                <a:gd name="connsiteX9" fmla="*/ 2270797 w 4572051"/>
                <a:gd name="connsiteY9" fmla="*/ 0 h 1546578"/>
                <a:gd name="connsiteX10" fmla="*/ 3803838 w 4572051"/>
                <a:gd name="connsiteY10" fmla="*/ 1522889 h 1546578"/>
                <a:gd name="connsiteX11" fmla="*/ 4572052 w 4572051"/>
                <a:gd name="connsiteY11" fmla="*/ 1522889 h 1546578"/>
                <a:gd name="connsiteX12" fmla="*/ 4572052 w 4572051"/>
                <a:gd name="connsiteY12" fmla="*/ 1546579 h 154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572051" h="1546578">
                  <a:moveTo>
                    <a:pt x="4572052" y="1546579"/>
                  </a:moveTo>
                  <a:lnTo>
                    <a:pt x="3783534" y="1546579"/>
                  </a:lnTo>
                  <a:lnTo>
                    <a:pt x="3783534" y="1536426"/>
                  </a:lnTo>
                  <a:cubicBezTo>
                    <a:pt x="3783534" y="700529"/>
                    <a:pt x="3103310" y="23689"/>
                    <a:pt x="2270797" y="23689"/>
                  </a:cubicBezTo>
                  <a:cubicBezTo>
                    <a:pt x="1434900" y="23689"/>
                    <a:pt x="758061" y="703913"/>
                    <a:pt x="758061" y="1536426"/>
                  </a:cubicBezTo>
                  <a:lnTo>
                    <a:pt x="758061" y="1546579"/>
                  </a:lnTo>
                  <a:lnTo>
                    <a:pt x="0" y="1546579"/>
                  </a:lnTo>
                  <a:lnTo>
                    <a:pt x="0" y="1522889"/>
                  </a:lnTo>
                  <a:lnTo>
                    <a:pt x="737755" y="1522889"/>
                  </a:lnTo>
                  <a:cubicBezTo>
                    <a:pt x="744524" y="680224"/>
                    <a:pt x="1428132" y="0"/>
                    <a:pt x="2270797" y="0"/>
                  </a:cubicBezTo>
                  <a:cubicBezTo>
                    <a:pt x="3113462" y="0"/>
                    <a:pt x="3800455" y="683608"/>
                    <a:pt x="3803838" y="1522889"/>
                  </a:cubicBezTo>
                  <a:lnTo>
                    <a:pt x="4572052" y="1522889"/>
                  </a:lnTo>
                  <a:lnTo>
                    <a:pt x="4572052" y="1546579"/>
                  </a:lnTo>
                  <a:close/>
                </a:path>
              </a:pathLst>
            </a:custGeom>
            <a:solidFill>
              <a:schemeClr val="accent1"/>
            </a:solidFill>
            <a:ln w="3383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hu-HU"/>
            </a:p>
          </p:txBody>
        </p:sp>
      </p:grpSp>
      <p:grpSp>
        <p:nvGrpSpPr>
          <p:cNvPr id="26" name="Csoportba foglalás 25">
            <a:extLst>
              <a:ext uri="{FF2B5EF4-FFF2-40B4-BE49-F238E27FC236}">
                <a16:creationId xmlns:a16="http://schemas.microsoft.com/office/drawing/2014/main" id="{79598484-A2B4-4B52-997E-568559926237}"/>
              </a:ext>
            </a:extLst>
          </p:cNvPr>
          <p:cNvGrpSpPr/>
          <p:nvPr/>
        </p:nvGrpSpPr>
        <p:grpSpPr>
          <a:xfrm>
            <a:off x="3691450" y="3466089"/>
            <a:ext cx="4780306" cy="1983045"/>
            <a:chOff x="3691450" y="3466089"/>
            <a:chExt cx="4780306" cy="1983045"/>
          </a:xfrm>
        </p:grpSpPr>
        <p:sp>
          <p:nvSpPr>
            <p:cNvPr id="18" name="Szabadkézi sokszög: alakzat 17">
              <a:extLst>
                <a:ext uri="{FF2B5EF4-FFF2-40B4-BE49-F238E27FC236}">
                  <a16:creationId xmlns:a16="http://schemas.microsoft.com/office/drawing/2014/main" id="{11FC04EF-5AE1-4419-AD80-7C2E0C203251}"/>
                </a:ext>
              </a:extLst>
            </p:cNvPr>
            <p:cNvSpPr/>
            <p:nvPr/>
          </p:nvSpPr>
          <p:spPr>
            <a:xfrm>
              <a:off x="3791361" y="3905940"/>
              <a:ext cx="4572051" cy="1543194"/>
            </a:xfrm>
            <a:custGeom>
              <a:avLst/>
              <a:gdLst>
                <a:gd name="connsiteX0" fmla="*/ 2301254 w 4572051"/>
                <a:gd name="connsiteY0" fmla="*/ 1543194 h 1543194"/>
                <a:gd name="connsiteX1" fmla="*/ 768213 w 4572051"/>
                <a:gd name="connsiteY1" fmla="*/ 20305 h 1543194"/>
                <a:gd name="connsiteX2" fmla="*/ 0 w 4572051"/>
                <a:gd name="connsiteY2" fmla="*/ 20305 h 1543194"/>
                <a:gd name="connsiteX3" fmla="*/ 0 w 4572051"/>
                <a:gd name="connsiteY3" fmla="*/ 0 h 1543194"/>
                <a:gd name="connsiteX4" fmla="*/ 788518 w 4572051"/>
                <a:gd name="connsiteY4" fmla="*/ 0 h 1543194"/>
                <a:gd name="connsiteX5" fmla="*/ 788518 w 4572051"/>
                <a:gd name="connsiteY5" fmla="*/ 10153 h 1543194"/>
                <a:gd name="connsiteX6" fmla="*/ 2301254 w 4572051"/>
                <a:gd name="connsiteY6" fmla="*/ 1522889 h 1543194"/>
                <a:gd name="connsiteX7" fmla="*/ 3813991 w 4572051"/>
                <a:gd name="connsiteY7" fmla="*/ 10153 h 1543194"/>
                <a:gd name="connsiteX8" fmla="*/ 3813991 w 4572051"/>
                <a:gd name="connsiteY8" fmla="*/ 0 h 1543194"/>
                <a:gd name="connsiteX9" fmla="*/ 4572051 w 4572051"/>
                <a:gd name="connsiteY9" fmla="*/ 0 h 1543194"/>
                <a:gd name="connsiteX10" fmla="*/ 4572051 w 4572051"/>
                <a:gd name="connsiteY10" fmla="*/ 20305 h 1543194"/>
                <a:gd name="connsiteX11" fmla="*/ 3834296 w 4572051"/>
                <a:gd name="connsiteY11" fmla="*/ 20305 h 1543194"/>
                <a:gd name="connsiteX12" fmla="*/ 2301254 w 4572051"/>
                <a:gd name="connsiteY12" fmla="*/ 1543194 h 1543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572051" h="1543194">
                  <a:moveTo>
                    <a:pt x="2301254" y="1543194"/>
                  </a:moveTo>
                  <a:cubicBezTo>
                    <a:pt x="1458589" y="1543194"/>
                    <a:pt x="771597" y="859586"/>
                    <a:pt x="768213" y="20305"/>
                  </a:cubicBezTo>
                  <a:lnTo>
                    <a:pt x="0" y="20305"/>
                  </a:lnTo>
                  <a:lnTo>
                    <a:pt x="0" y="0"/>
                  </a:lnTo>
                  <a:lnTo>
                    <a:pt x="788518" y="0"/>
                  </a:lnTo>
                  <a:lnTo>
                    <a:pt x="788518" y="10153"/>
                  </a:lnTo>
                  <a:cubicBezTo>
                    <a:pt x="788518" y="846050"/>
                    <a:pt x="1468742" y="1522889"/>
                    <a:pt x="2301254" y="1522889"/>
                  </a:cubicBezTo>
                  <a:cubicBezTo>
                    <a:pt x="3133767" y="1522889"/>
                    <a:pt x="3813991" y="842665"/>
                    <a:pt x="3813991" y="10153"/>
                  </a:cubicBezTo>
                  <a:lnTo>
                    <a:pt x="3813991" y="0"/>
                  </a:lnTo>
                  <a:lnTo>
                    <a:pt x="4572051" y="0"/>
                  </a:lnTo>
                  <a:lnTo>
                    <a:pt x="4572051" y="20305"/>
                  </a:lnTo>
                  <a:lnTo>
                    <a:pt x="3834296" y="20305"/>
                  </a:lnTo>
                  <a:cubicBezTo>
                    <a:pt x="3830912" y="859586"/>
                    <a:pt x="3143920" y="1543194"/>
                    <a:pt x="2301254" y="1543194"/>
                  </a:cubicBezTo>
                  <a:close/>
                </a:path>
              </a:pathLst>
            </a:custGeom>
            <a:solidFill>
              <a:schemeClr val="bg1"/>
            </a:solidFill>
            <a:ln w="3383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hu-HU"/>
            </a:p>
          </p:txBody>
        </p:sp>
        <p:pic>
          <p:nvPicPr>
            <p:cNvPr id="40" name="Ábra 39" descr="Vonalas nyíl: egyenes">
              <a:extLst>
                <a:ext uri="{FF2B5EF4-FFF2-40B4-BE49-F238E27FC236}">
                  <a16:creationId xmlns:a16="http://schemas.microsoft.com/office/drawing/2014/main" id="{40D8DC53-F517-4E74-902A-D930200A440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91450" y="3466089"/>
              <a:ext cx="914400" cy="914400"/>
            </a:xfrm>
            <a:prstGeom prst="rect">
              <a:avLst/>
            </a:prstGeom>
          </p:spPr>
        </p:pic>
        <p:pic>
          <p:nvPicPr>
            <p:cNvPr id="42" name="Ábra 41" descr="Vonalas nyíl: egyenes">
              <a:extLst>
                <a:ext uri="{FF2B5EF4-FFF2-40B4-BE49-F238E27FC236}">
                  <a16:creationId xmlns:a16="http://schemas.microsoft.com/office/drawing/2014/main" id="{FC3B580A-F4AD-43AD-99D0-C1F4D1DDAD3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0800000">
              <a:off x="7557356" y="3466089"/>
              <a:ext cx="914400" cy="914400"/>
            </a:xfrm>
            <a:prstGeom prst="rect">
              <a:avLst/>
            </a:prstGeom>
          </p:spPr>
        </p:pic>
      </p:grpSp>
      <p:grpSp>
        <p:nvGrpSpPr>
          <p:cNvPr id="45" name="Csoportba foglalás 44">
            <a:extLst>
              <a:ext uri="{FF2B5EF4-FFF2-40B4-BE49-F238E27FC236}">
                <a16:creationId xmlns:a16="http://schemas.microsoft.com/office/drawing/2014/main" id="{D012A1DD-9C91-4476-9E63-B6DB076A1890}"/>
              </a:ext>
            </a:extLst>
          </p:cNvPr>
          <p:cNvGrpSpPr/>
          <p:nvPr/>
        </p:nvGrpSpPr>
        <p:grpSpPr>
          <a:xfrm>
            <a:off x="-78471" y="2119084"/>
            <a:ext cx="4684321" cy="1990241"/>
            <a:chOff x="-78471" y="2119084"/>
            <a:chExt cx="4684321" cy="1990241"/>
          </a:xfrm>
        </p:grpSpPr>
        <p:sp>
          <p:nvSpPr>
            <p:cNvPr id="36" name="Szabadkézi sokszög: alakzat 35">
              <a:extLst>
                <a:ext uri="{FF2B5EF4-FFF2-40B4-BE49-F238E27FC236}">
                  <a16:creationId xmlns:a16="http://schemas.microsoft.com/office/drawing/2014/main" id="{7C030F12-CD43-426B-A89C-C4DE85D7027B}"/>
                </a:ext>
              </a:extLst>
            </p:cNvPr>
            <p:cNvSpPr/>
            <p:nvPr/>
          </p:nvSpPr>
          <p:spPr>
            <a:xfrm>
              <a:off x="-78471" y="2119084"/>
              <a:ext cx="4572051" cy="1546578"/>
            </a:xfrm>
            <a:custGeom>
              <a:avLst/>
              <a:gdLst>
                <a:gd name="connsiteX0" fmla="*/ 4572052 w 4572051"/>
                <a:gd name="connsiteY0" fmla="*/ 1546579 h 1546578"/>
                <a:gd name="connsiteX1" fmla="*/ 3783534 w 4572051"/>
                <a:gd name="connsiteY1" fmla="*/ 1546579 h 1546578"/>
                <a:gd name="connsiteX2" fmla="*/ 3783534 w 4572051"/>
                <a:gd name="connsiteY2" fmla="*/ 1536426 h 1546578"/>
                <a:gd name="connsiteX3" fmla="*/ 2270797 w 4572051"/>
                <a:gd name="connsiteY3" fmla="*/ 23689 h 1546578"/>
                <a:gd name="connsiteX4" fmla="*/ 758061 w 4572051"/>
                <a:gd name="connsiteY4" fmla="*/ 1536426 h 1546578"/>
                <a:gd name="connsiteX5" fmla="*/ 758061 w 4572051"/>
                <a:gd name="connsiteY5" fmla="*/ 1546579 h 1546578"/>
                <a:gd name="connsiteX6" fmla="*/ 0 w 4572051"/>
                <a:gd name="connsiteY6" fmla="*/ 1546579 h 1546578"/>
                <a:gd name="connsiteX7" fmla="*/ 0 w 4572051"/>
                <a:gd name="connsiteY7" fmla="*/ 1522889 h 1546578"/>
                <a:gd name="connsiteX8" fmla="*/ 737755 w 4572051"/>
                <a:gd name="connsiteY8" fmla="*/ 1522889 h 1546578"/>
                <a:gd name="connsiteX9" fmla="*/ 2270797 w 4572051"/>
                <a:gd name="connsiteY9" fmla="*/ 0 h 1546578"/>
                <a:gd name="connsiteX10" fmla="*/ 3803838 w 4572051"/>
                <a:gd name="connsiteY10" fmla="*/ 1522889 h 1546578"/>
                <a:gd name="connsiteX11" fmla="*/ 4572052 w 4572051"/>
                <a:gd name="connsiteY11" fmla="*/ 1522889 h 1546578"/>
                <a:gd name="connsiteX12" fmla="*/ 4572052 w 4572051"/>
                <a:gd name="connsiteY12" fmla="*/ 1546579 h 154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572051" h="1546578">
                  <a:moveTo>
                    <a:pt x="4572052" y="1546579"/>
                  </a:moveTo>
                  <a:lnTo>
                    <a:pt x="3783534" y="1546579"/>
                  </a:lnTo>
                  <a:lnTo>
                    <a:pt x="3783534" y="1536426"/>
                  </a:lnTo>
                  <a:cubicBezTo>
                    <a:pt x="3783534" y="700529"/>
                    <a:pt x="3103310" y="23689"/>
                    <a:pt x="2270797" y="23689"/>
                  </a:cubicBezTo>
                  <a:cubicBezTo>
                    <a:pt x="1434900" y="23689"/>
                    <a:pt x="758061" y="703913"/>
                    <a:pt x="758061" y="1536426"/>
                  </a:cubicBezTo>
                  <a:lnTo>
                    <a:pt x="758061" y="1546579"/>
                  </a:lnTo>
                  <a:lnTo>
                    <a:pt x="0" y="1546579"/>
                  </a:lnTo>
                  <a:lnTo>
                    <a:pt x="0" y="1522889"/>
                  </a:lnTo>
                  <a:lnTo>
                    <a:pt x="737755" y="1522889"/>
                  </a:lnTo>
                  <a:cubicBezTo>
                    <a:pt x="744524" y="680224"/>
                    <a:pt x="1428132" y="0"/>
                    <a:pt x="2270797" y="0"/>
                  </a:cubicBezTo>
                  <a:cubicBezTo>
                    <a:pt x="3113462" y="0"/>
                    <a:pt x="3800455" y="683608"/>
                    <a:pt x="3803838" y="1522889"/>
                  </a:cubicBezTo>
                  <a:lnTo>
                    <a:pt x="4572052" y="1522889"/>
                  </a:lnTo>
                  <a:lnTo>
                    <a:pt x="4572052" y="1546579"/>
                  </a:lnTo>
                  <a:close/>
                </a:path>
              </a:pathLst>
            </a:custGeom>
            <a:solidFill>
              <a:schemeClr val="accent1"/>
            </a:solidFill>
            <a:ln w="3383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hu-HU"/>
            </a:p>
          </p:txBody>
        </p:sp>
        <p:pic>
          <p:nvPicPr>
            <p:cNvPr id="44" name="Ábra 43" descr="Vonalas nyíl: egyenes">
              <a:extLst>
                <a:ext uri="{FF2B5EF4-FFF2-40B4-BE49-F238E27FC236}">
                  <a16:creationId xmlns:a16="http://schemas.microsoft.com/office/drawing/2014/main" id="{F7B69369-41AA-44FC-9A22-6CC3CDC64B2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3691450" y="3194925"/>
              <a:ext cx="914400" cy="914400"/>
            </a:xfrm>
            <a:prstGeom prst="rect">
              <a:avLst/>
            </a:prstGeom>
          </p:spPr>
        </p:pic>
      </p:grp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5CE7A229-5D7F-142D-D8C6-F9D283270531}"/>
              </a:ext>
            </a:extLst>
          </p:cNvPr>
          <p:cNvGrpSpPr/>
          <p:nvPr/>
        </p:nvGrpSpPr>
        <p:grpSpPr>
          <a:xfrm rot="19941011">
            <a:off x="9182910" y="1314640"/>
            <a:ext cx="2693819" cy="2718755"/>
            <a:chOff x="8195600" y="2040841"/>
            <a:chExt cx="2776326" cy="2776318"/>
          </a:xfrm>
        </p:grpSpPr>
        <p:grpSp>
          <p:nvGrpSpPr>
            <p:cNvPr id="28" name="Ábra 7">
              <a:extLst>
                <a:ext uri="{FF2B5EF4-FFF2-40B4-BE49-F238E27FC236}">
                  <a16:creationId xmlns:a16="http://schemas.microsoft.com/office/drawing/2014/main" id="{C034BBC5-40AD-FCD7-AA1D-1A21383508D0}"/>
                </a:ext>
              </a:extLst>
            </p:cNvPr>
            <p:cNvGrpSpPr/>
            <p:nvPr/>
          </p:nvGrpSpPr>
          <p:grpSpPr>
            <a:xfrm>
              <a:off x="8195600" y="2040841"/>
              <a:ext cx="2776326" cy="2776318"/>
              <a:chOff x="4439112" y="727087"/>
              <a:chExt cx="4068522" cy="4068512"/>
            </a:xfrm>
          </p:grpSpPr>
          <p:sp>
            <p:nvSpPr>
              <p:cNvPr id="31" name="Szabadkézi sokszög: alakzat 30">
                <a:extLst>
                  <a:ext uri="{FF2B5EF4-FFF2-40B4-BE49-F238E27FC236}">
                    <a16:creationId xmlns:a16="http://schemas.microsoft.com/office/drawing/2014/main" id="{629FFA0F-FDD4-8B92-578B-5A8F3F1BE443}"/>
                  </a:ext>
                </a:extLst>
              </p:cNvPr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>
                  <a:gd name="connsiteX0" fmla="*/ 4068522 w 4068522"/>
                  <a:gd name="connsiteY0" fmla="*/ 2034256 h 4068512"/>
                  <a:gd name="connsiteX1" fmla="*/ 2034261 w 4068522"/>
                  <a:gd name="connsiteY1" fmla="*/ 4068512 h 4068512"/>
                  <a:gd name="connsiteX2" fmla="*/ 0 w 4068522"/>
                  <a:gd name="connsiteY2" fmla="*/ 2034256 h 4068512"/>
                  <a:gd name="connsiteX3" fmla="*/ 2034261 w 4068522"/>
                  <a:gd name="connsiteY3" fmla="*/ 0 h 4068512"/>
                  <a:gd name="connsiteX4" fmla="*/ 4068522 w 4068522"/>
                  <a:gd name="connsiteY4" fmla="*/ 2034256 h 406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8522" h="4068512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hu-HU"/>
              </a:p>
            </p:txBody>
          </p:sp>
          <p:sp>
            <p:nvSpPr>
              <p:cNvPr id="33" name="Szabadkézi sokszög: alakzat 32">
                <a:extLst>
                  <a:ext uri="{FF2B5EF4-FFF2-40B4-BE49-F238E27FC236}">
                    <a16:creationId xmlns:a16="http://schemas.microsoft.com/office/drawing/2014/main" id="{FC27FD21-D0B3-3220-8538-EF3E49323A81}"/>
                  </a:ext>
                </a:extLst>
              </p:cNvPr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>
                  <a:gd name="connsiteX0" fmla="*/ 3313640 w 3313639"/>
                  <a:gd name="connsiteY0" fmla="*/ 1656816 h 3313631"/>
                  <a:gd name="connsiteX1" fmla="*/ 1656820 w 3313639"/>
                  <a:gd name="connsiteY1" fmla="*/ 3313632 h 3313631"/>
                  <a:gd name="connsiteX2" fmla="*/ 0 w 3313639"/>
                  <a:gd name="connsiteY2" fmla="*/ 1656816 h 3313631"/>
                  <a:gd name="connsiteX3" fmla="*/ 1656820 w 3313639"/>
                  <a:gd name="connsiteY3" fmla="*/ 0 h 3313631"/>
                  <a:gd name="connsiteX4" fmla="*/ 3313640 w 3313639"/>
                  <a:gd name="connsiteY4" fmla="*/ 1656816 h 3313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3639" h="3313631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49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hu-HU"/>
              </a:p>
            </p:txBody>
          </p:sp>
        </p:grpSp>
        <p:sp>
          <p:nvSpPr>
            <p:cNvPr id="29" name="Google Shape;279;p28">
              <a:extLst>
                <a:ext uri="{FF2B5EF4-FFF2-40B4-BE49-F238E27FC236}">
                  <a16:creationId xmlns:a16="http://schemas.microsoft.com/office/drawing/2014/main" id="{F772E46A-99E3-AC30-56FC-4C924B764C68}"/>
                </a:ext>
              </a:extLst>
            </p:cNvPr>
            <p:cNvSpPr txBox="1">
              <a:spLocks/>
            </p:cNvSpPr>
            <p:nvPr/>
          </p:nvSpPr>
          <p:spPr>
            <a:xfrm>
              <a:off x="8343027" y="2714059"/>
              <a:ext cx="2543069" cy="1519822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1A">
                  <a:alpha val="15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1pPr>
              <a:lvl2pPr marR="0" lvl="1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2pPr>
              <a:lvl3pPr marR="0" lvl="2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3pPr>
              <a:lvl4pPr marR="0" lvl="3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4pPr>
              <a:lvl5pPr marR="0" lvl="4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5pPr>
              <a:lvl6pPr marR="0" lvl="5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6pPr>
              <a:lvl7pPr marR="0" lvl="6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7pPr>
              <a:lvl8pPr marR="0" lvl="7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8pPr>
              <a:lvl9pPr marR="0" lvl="8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9pPr>
            </a:lstStyle>
            <a:p>
              <a:pPr algn="ctr"/>
              <a:r>
                <a:rPr lang="hu-HU" sz="5400" b="0" dirty="0">
                  <a:solidFill>
                    <a:schemeClr val="accent3"/>
                  </a:solidFill>
                  <a:latin typeface="+mj-lt"/>
                </a:rPr>
                <a:t>3,9%</a:t>
              </a:r>
              <a:endParaRPr lang="hu-HU" sz="4800" b="0" dirty="0">
                <a:solidFill>
                  <a:schemeClr val="accent3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71250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C0C1FF0F-1B88-4D00-B890-FFCC72CFC7FE}"/>
              </a:ext>
            </a:extLst>
          </p:cNvPr>
          <p:cNvSpPr/>
          <p:nvPr/>
        </p:nvSpPr>
        <p:spPr>
          <a:xfrm flipH="1">
            <a:off x="-157378" y="0"/>
            <a:ext cx="6181941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B787EF0F-F2B6-4204-8B4C-7F021DEBA08E}"/>
              </a:ext>
            </a:extLst>
          </p:cNvPr>
          <p:cNvSpPr/>
          <p:nvPr/>
        </p:nvSpPr>
        <p:spPr>
          <a:xfrm flipH="1">
            <a:off x="6024562" y="0"/>
            <a:ext cx="61819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grpSp>
        <p:nvGrpSpPr>
          <p:cNvPr id="54" name="Csoportba foglalás 53">
            <a:extLst>
              <a:ext uri="{FF2B5EF4-FFF2-40B4-BE49-F238E27FC236}">
                <a16:creationId xmlns:a16="http://schemas.microsoft.com/office/drawing/2014/main" id="{6323A488-354A-4DFD-B9C2-901EEAF03809}"/>
              </a:ext>
            </a:extLst>
          </p:cNvPr>
          <p:cNvGrpSpPr/>
          <p:nvPr/>
        </p:nvGrpSpPr>
        <p:grpSpPr>
          <a:xfrm>
            <a:off x="0" y="-1443560"/>
            <a:ext cx="12235199" cy="4086969"/>
            <a:chOff x="0" y="-1066189"/>
            <a:chExt cx="12235199" cy="4086969"/>
          </a:xfrm>
        </p:grpSpPr>
        <p:grpSp>
          <p:nvGrpSpPr>
            <p:cNvPr id="30" name="Csoportba foglalás 29">
              <a:extLst>
                <a:ext uri="{FF2B5EF4-FFF2-40B4-BE49-F238E27FC236}">
                  <a16:creationId xmlns:a16="http://schemas.microsoft.com/office/drawing/2014/main" id="{69B1572F-761C-4149-B13C-4E0149A33D31}"/>
                </a:ext>
              </a:extLst>
            </p:cNvPr>
            <p:cNvGrpSpPr/>
            <p:nvPr/>
          </p:nvGrpSpPr>
          <p:grpSpPr>
            <a:xfrm flipV="1">
              <a:off x="0" y="-1066189"/>
              <a:ext cx="12235199" cy="4086969"/>
              <a:chOff x="0" y="2185062"/>
              <a:chExt cx="12235199" cy="5242955"/>
            </a:xfrm>
          </p:grpSpPr>
          <p:grpSp>
            <p:nvGrpSpPr>
              <p:cNvPr id="6" name="Ábra 2">
                <a:extLst>
                  <a:ext uri="{FF2B5EF4-FFF2-40B4-BE49-F238E27FC236}">
                    <a16:creationId xmlns:a16="http://schemas.microsoft.com/office/drawing/2014/main" id="{092301E4-3658-4395-BE30-703BAA2CBA8B}"/>
                  </a:ext>
                </a:extLst>
              </p:cNvPr>
              <p:cNvGrpSpPr/>
              <p:nvPr/>
            </p:nvGrpSpPr>
            <p:grpSpPr>
              <a:xfrm>
                <a:off x="0" y="2185062"/>
                <a:ext cx="12235199" cy="5242955"/>
                <a:chOff x="0" y="2185062"/>
                <a:chExt cx="12235199" cy="5242955"/>
              </a:xfrm>
            </p:grpSpPr>
            <p:sp>
              <p:nvSpPr>
                <p:cNvPr id="7" name="Szabadkézi sokszög: alakzat 6">
                  <a:extLst>
                    <a:ext uri="{FF2B5EF4-FFF2-40B4-BE49-F238E27FC236}">
                      <a16:creationId xmlns:a16="http://schemas.microsoft.com/office/drawing/2014/main" id="{C77854D1-1ACD-44B0-9521-75DAD8581F3C}"/>
                    </a:ext>
                  </a:extLst>
                </p:cNvPr>
                <p:cNvSpPr/>
                <p:nvPr/>
              </p:nvSpPr>
              <p:spPr>
                <a:xfrm>
                  <a:off x="0" y="2185062"/>
                  <a:ext cx="12235199" cy="5242955"/>
                </a:xfrm>
                <a:custGeom>
                  <a:avLst/>
                  <a:gdLst>
                    <a:gd name="connsiteX0" fmla="*/ 12235200 w 12235199"/>
                    <a:gd name="connsiteY0" fmla="*/ 4382065 h 4382065"/>
                    <a:gd name="connsiteX1" fmla="*/ 12235200 w 12235199"/>
                    <a:gd name="connsiteY1" fmla="*/ 3309613 h 4382065"/>
                    <a:gd name="connsiteX2" fmla="*/ 10055696 w 12235199"/>
                    <a:gd name="connsiteY2" fmla="*/ 1147409 h 4382065"/>
                    <a:gd name="connsiteX3" fmla="*/ 6117600 w 12235199"/>
                    <a:gd name="connsiteY3" fmla="*/ 0 h 4382065"/>
                    <a:gd name="connsiteX4" fmla="*/ 2179503 w 12235199"/>
                    <a:gd name="connsiteY4" fmla="*/ 1153175 h 4382065"/>
                    <a:gd name="connsiteX5" fmla="*/ 0 w 12235199"/>
                    <a:gd name="connsiteY5" fmla="*/ 3309613 h 4382065"/>
                    <a:gd name="connsiteX6" fmla="*/ 0 w 12235199"/>
                    <a:gd name="connsiteY6" fmla="*/ 4382065 h 4382065"/>
                    <a:gd name="connsiteX7" fmla="*/ 12235200 w 12235199"/>
                    <a:gd name="connsiteY7" fmla="*/ 4382065 h 4382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235199" h="4382065">
                      <a:moveTo>
                        <a:pt x="12235200" y="4382065"/>
                      </a:moveTo>
                      <a:lnTo>
                        <a:pt x="12235200" y="3309613"/>
                      </a:lnTo>
                      <a:cubicBezTo>
                        <a:pt x="11670143" y="2450497"/>
                        <a:pt x="10932111" y="1712465"/>
                        <a:pt x="10055696" y="1147409"/>
                      </a:cubicBezTo>
                      <a:cubicBezTo>
                        <a:pt x="8879457" y="397845"/>
                        <a:pt x="7518709" y="0"/>
                        <a:pt x="6117600" y="0"/>
                      </a:cubicBezTo>
                      <a:cubicBezTo>
                        <a:pt x="4716491" y="0"/>
                        <a:pt x="3355743" y="397845"/>
                        <a:pt x="2179503" y="1153175"/>
                      </a:cubicBezTo>
                      <a:cubicBezTo>
                        <a:pt x="1303089" y="1712465"/>
                        <a:pt x="565056" y="2450497"/>
                        <a:pt x="0" y="3309613"/>
                      </a:cubicBezTo>
                      <a:lnTo>
                        <a:pt x="0" y="4382065"/>
                      </a:lnTo>
                      <a:lnTo>
                        <a:pt x="12235200" y="4382065"/>
                      </a:lnTo>
                      <a:close/>
                    </a:path>
                  </a:pathLst>
                </a:custGeom>
                <a:solidFill>
                  <a:srgbClr val="88C79A"/>
                </a:solidFill>
                <a:ln w="576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hu-HU"/>
                </a:p>
              </p:txBody>
            </p:sp>
            <p:sp>
              <p:nvSpPr>
                <p:cNvPr id="8" name="Szabadkézi sokszög: alakzat 7">
                  <a:extLst>
                    <a:ext uri="{FF2B5EF4-FFF2-40B4-BE49-F238E27FC236}">
                      <a16:creationId xmlns:a16="http://schemas.microsoft.com/office/drawing/2014/main" id="{E118D9C4-53C1-4284-9D89-4845CA63DFF9}"/>
                    </a:ext>
                  </a:extLst>
                </p:cNvPr>
                <p:cNvSpPr/>
                <p:nvPr/>
              </p:nvSpPr>
              <p:spPr>
                <a:xfrm>
                  <a:off x="0" y="2805938"/>
                  <a:ext cx="12235199" cy="4622078"/>
                </a:xfrm>
                <a:custGeom>
                  <a:avLst/>
                  <a:gdLst>
                    <a:gd name="connsiteX0" fmla="*/ 12235200 w 12235199"/>
                    <a:gd name="connsiteY0" fmla="*/ 3863137 h 3863136"/>
                    <a:gd name="connsiteX1" fmla="*/ 12235200 w 12235199"/>
                    <a:gd name="connsiteY1" fmla="*/ 3840073 h 3863136"/>
                    <a:gd name="connsiteX2" fmla="*/ 6117600 w 12235199"/>
                    <a:gd name="connsiteY2" fmla="*/ 0 h 3863136"/>
                    <a:gd name="connsiteX3" fmla="*/ 0 w 12235199"/>
                    <a:gd name="connsiteY3" fmla="*/ 3840073 h 3863136"/>
                    <a:gd name="connsiteX4" fmla="*/ 0 w 12235199"/>
                    <a:gd name="connsiteY4" fmla="*/ 3863137 h 3863136"/>
                    <a:gd name="connsiteX5" fmla="*/ 12235200 w 12235199"/>
                    <a:gd name="connsiteY5" fmla="*/ 3863137 h 3863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35199" h="3863136">
                      <a:moveTo>
                        <a:pt x="12235200" y="3863137"/>
                      </a:moveTo>
                      <a:lnTo>
                        <a:pt x="12235200" y="3840073"/>
                      </a:lnTo>
                      <a:cubicBezTo>
                        <a:pt x="11139682" y="1568318"/>
                        <a:pt x="8810267" y="0"/>
                        <a:pt x="6117600" y="0"/>
                      </a:cubicBezTo>
                      <a:cubicBezTo>
                        <a:pt x="3424934" y="0"/>
                        <a:pt x="1095517" y="1568318"/>
                        <a:pt x="0" y="3840073"/>
                      </a:cubicBezTo>
                      <a:lnTo>
                        <a:pt x="0" y="3863137"/>
                      </a:lnTo>
                      <a:lnTo>
                        <a:pt x="12235200" y="3863137"/>
                      </a:lnTo>
                      <a:close/>
                    </a:path>
                  </a:pathLst>
                </a:custGeom>
                <a:solidFill>
                  <a:srgbClr val="E2E2E2"/>
                </a:solidFill>
                <a:ln w="576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hu-HU"/>
                </a:p>
              </p:txBody>
            </p:sp>
          </p:grpSp>
          <p:sp>
            <p:nvSpPr>
              <p:cNvPr id="25" name="Téglalap 24">
                <a:extLst>
                  <a:ext uri="{FF2B5EF4-FFF2-40B4-BE49-F238E27FC236}">
                    <a16:creationId xmlns:a16="http://schemas.microsoft.com/office/drawing/2014/main" id="{7C434850-37A3-4179-BD06-A0D6BFC0D9F7}"/>
                  </a:ext>
                </a:extLst>
              </p:cNvPr>
              <p:cNvSpPr/>
              <p:nvPr/>
            </p:nvSpPr>
            <p:spPr>
              <a:xfrm>
                <a:off x="3962227" y="5783722"/>
                <a:ext cx="4310743" cy="1074277"/>
              </a:xfrm>
              <a:prstGeom prst="rect">
                <a:avLst/>
              </a:prstGeom>
              <a:solidFill>
                <a:srgbClr val="E2E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2" name="Google Shape;19;p2">
              <a:extLst>
                <a:ext uri="{FF2B5EF4-FFF2-40B4-BE49-F238E27FC236}">
                  <a16:creationId xmlns:a16="http://schemas.microsoft.com/office/drawing/2014/main" id="{72BFF9A5-E749-4CFA-B4FF-04EFCA478822}"/>
                </a:ext>
              </a:extLst>
            </p:cNvPr>
            <p:cNvSpPr txBox="1">
              <a:spLocks/>
            </p:cNvSpPr>
            <p:nvPr/>
          </p:nvSpPr>
          <p:spPr>
            <a:xfrm>
              <a:off x="1938551" y="883546"/>
              <a:ext cx="8221449" cy="1830626"/>
            </a:xfrm>
            <a:prstGeom prst="rect">
              <a:avLst/>
            </a:prstGeom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5000" b="0" i="0" u="none" strike="noStrike" cap="none">
                  <a:solidFill>
                    <a:schemeClr val="accent3"/>
                  </a:solidFill>
                  <a:latin typeface="+mj-lt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hu-HU" sz="4000" dirty="0"/>
                <a:t>Szerinted </a:t>
              </a:r>
            </a:p>
            <a:p>
              <a:pPr algn="ctr"/>
              <a:r>
                <a:rPr lang="hu-HU" sz="4000" dirty="0"/>
                <a:t>mindegy?</a:t>
              </a:r>
            </a:p>
          </p:txBody>
        </p:sp>
      </p:grpSp>
      <p:sp>
        <p:nvSpPr>
          <p:cNvPr id="43" name="Ellipszis 42">
            <a:extLst>
              <a:ext uri="{FF2B5EF4-FFF2-40B4-BE49-F238E27FC236}">
                <a16:creationId xmlns:a16="http://schemas.microsoft.com/office/drawing/2014/main" id="{70C33794-8472-418B-87C8-9DA141F72D2B}"/>
              </a:ext>
            </a:extLst>
          </p:cNvPr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5" name="Picture 1">
            <a:extLst>
              <a:ext uri="{FF2B5EF4-FFF2-40B4-BE49-F238E27FC236}">
                <a16:creationId xmlns:a16="http://schemas.microsoft.com/office/drawing/2014/main" id="{655784C3-4B25-406E-B2AA-63C3908F3E10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748" y="6316271"/>
            <a:ext cx="843470" cy="3878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7" name="Szövegdoboz 46">
            <a:extLst>
              <a:ext uri="{FF2B5EF4-FFF2-40B4-BE49-F238E27FC236}">
                <a16:creationId xmlns:a16="http://schemas.microsoft.com/office/drawing/2014/main" id="{41C84D59-CF09-4743-9F2D-AC196ABF9EFA}"/>
              </a:ext>
            </a:extLst>
          </p:cNvPr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</p:spPr>
        <p:txBody>
          <a:bodyPr wrap="square" lIns="150894" tIns="75447" rIns="150894" bIns="75447" rtlCol="0">
            <a:spAutoFit/>
          </a:bodyPr>
          <a:lstStyle/>
          <a:p>
            <a:r>
              <a:rPr lang="hu-HU" sz="1200" u="sng" dirty="0">
                <a:solidFill>
                  <a:srgbClr val="AAC1B7"/>
                </a:solidFill>
              </a:rPr>
              <a:t>www.izys.hu</a:t>
            </a:r>
          </a:p>
        </p:txBody>
      </p:sp>
      <p:sp>
        <p:nvSpPr>
          <p:cNvPr id="49" name="Rectangle 6">
            <a:extLst>
              <a:ext uri="{FF2B5EF4-FFF2-40B4-BE49-F238E27FC236}">
                <a16:creationId xmlns:a16="http://schemas.microsoft.com/office/drawing/2014/main" id="{B24A0F14-E877-48D8-9D65-D6D2BF55A8BB}"/>
              </a:ext>
            </a:extLst>
          </p:cNvPr>
          <p:cNvSpPr>
            <a:spLocks/>
          </p:cNvSpPr>
          <p:nvPr/>
        </p:nvSpPr>
        <p:spPr bwMode="auto">
          <a:xfrm>
            <a:off x="2854962" y="6443772"/>
            <a:ext cx="1489973" cy="3180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100" b="1" dirty="0">
                <a:solidFill>
                  <a:srgbClr val="AAC1B7"/>
                </a:solidFill>
                <a:ea typeface="MS PGothic" pitchFamily="34" charset="-128"/>
                <a:sym typeface="Baskerville SemiBold" charset="0"/>
              </a:rPr>
              <a:t>+36 1 769 0061</a:t>
            </a:r>
          </a:p>
        </p:txBody>
      </p:sp>
      <p:sp>
        <p:nvSpPr>
          <p:cNvPr id="51" name="Google Shape;105;p9">
            <a:extLst>
              <a:ext uri="{FF2B5EF4-FFF2-40B4-BE49-F238E27FC236}">
                <a16:creationId xmlns:a16="http://schemas.microsoft.com/office/drawing/2014/main" id="{00055868-512D-4592-8BBB-10BF4AA074F5}"/>
              </a:ext>
            </a:extLst>
          </p:cNvPr>
          <p:cNvSpPr txBox="1">
            <a:spLocks/>
          </p:cNvSpPr>
          <p:nvPr/>
        </p:nvSpPr>
        <p:spPr>
          <a:xfrm>
            <a:off x="345633" y="6348245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AAC1B7"/>
                </a:solidFill>
              </a:rPr>
              <a:pPr/>
              <a:t>21</a:t>
            </a:fld>
            <a:endParaRPr lang="en" dirty="0">
              <a:solidFill>
                <a:srgbClr val="AAC1B7"/>
              </a:solidFill>
            </a:endParaRP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611C4AD5-55C7-4FE9-9465-950055C7457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68" y="2903803"/>
            <a:ext cx="4355847" cy="27052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Csoportba foglalás 33">
            <a:extLst>
              <a:ext uri="{FF2B5EF4-FFF2-40B4-BE49-F238E27FC236}">
                <a16:creationId xmlns:a16="http://schemas.microsoft.com/office/drawing/2014/main" id="{F164C72E-AC59-4A75-ACE8-DDE4A7313DD5}"/>
              </a:ext>
            </a:extLst>
          </p:cNvPr>
          <p:cNvGrpSpPr/>
          <p:nvPr/>
        </p:nvGrpSpPr>
        <p:grpSpPr>
          <a:xfrm>
            <a:off x="-380729" y="567875"/>
            <a:ext cx="2700009" cy="2700000"/>
            <a:chOff x="-1533480" y="-3137529"/>
            <a:chExt cx="3766956" cy="3766945"/>
          </a:xfrm>
        </p:grpSpPr>
        <p:sp>
          <p:nvSpPr>
            <p:cNvPr id="36" name="Szabadkézi sokszög: alakzat 35">
              <a:extLst>
                <a:ext uri="{FF2B5EF4-FFF2-40B4-BE49-F238E27FC236}">
                  <a16:creationId xmlns:a16="http://schemas.microsoft.com/office/drawing/2014/main" id="{107D8AC8-68C6-480A-B9A2-A06F5EFE48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533480" y="-3137529"/>
              <a:ext cx="3766956" cy="3766945"/>
            </a:xfrm>
            <a:custGeom>
              <a:avLst/>
              <a:gdLst>
                <a:gd name="connsiteX0" fmla="*/ 3313640 w 3313639"/>
                <a:gd name="connsiteY0" fmla="*/ 1656816 h 3313631"/>
                <a:gd name="connsiteX1" fmla="*/ 1656820 w 3313639"/>
                <a:gd name="connsiteY1" fmla="*/ 3313632 h 3313631"/>
                <a:gd name="connsiteX2" fmla="*/ 0 w 3313639"/>
                <a:gd name="connsiteY2" fmla="*/ 1656816 h 3313631"/>
                <a:gd name="connsiteX3" fmla="*/ 1656820 w 3313639"/>
                <a:gd name="connsiteY3" fmla="*/ 0 h 3313631"/>
                <a:gd name="connsiteX4" fmla="*/ 3313640 w 3313639"/>
                <a:gd name="connsiteY4" fmla="*/ 1656816 h 3313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3639" h="3313631">
                  <a:moveTo>
                    <a:pt x="3313640" y="1656816"/>
                  </a:moveTo>
                  <a:cubicBezTo>
                    <a:pt x="3313640" y="2571850"/>
                    <a:pt x="2571856" y="3313632"/>
                    <a:pt x="1656820" y="3313632"/>
                  </a:cubicBezTo>
                  <a:cubicBezTo>
                    <a:pt x="741784" y="3313632"/>
                    <a:pt x="0" y="2571850"/>
                    <a:pt x="0" y="1656816"/>
                  </a:cubicBezTo>
                  <a:cubicBezTo>
                    <a:pt x="0" y="741782"/>
                    <a:pt x="741784" y="0"/>
                    <a:pt x="1656820" y="0"/>
                  </a:cubicBezTo>
                  <a:cubicBezTo>
                    <a:pt x="2571856" y="0"/>
                    <a:pt x="3313640" y="741782"/>
                    <a:pt x="3313640" y="1656816"/>
                  </a:cubicBezTo>
                  <a:close/>
                </a:path>
              </a:pathLst>
            </a:custGeom>
            <a:solidFill>
              <a:schemeClr val="accent2"/>
            </a:solidFill>
            <a:ln w="490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/>
            </a:p>
          </p:txBody>
        </p:sp>
        <p:sp>
          <p:nvSpPr>
            <p:cNvPr id="37" name="Google Shape;19;p2">
              <a:extLst>
                <a:ext uri="{FF2B5EF4-FFF2-40B4-BE49-F238E27FC236}">
                  <a16:creationId xmlns:a16="http://schemas.microsoft.com/office/drawing/2014/main" id="{AE405EC7-3489-4D6A-8494-4A4ED48C6D93}"/>
                </a:ext>
              </a:extLst>
            </p:cNvPr>
            <p:cNvSpPr txBox="1">
              <a:spLocks/>
            </p:cNvSpPr>
            <p:nvPr/>
          </p:nvSpPr>
          <p:spPr>
            <a:xfrm>
              <a:off x="-1465057" y="-1482271"/>
              <a:ext cx="3580854" cy="1301694"/>
            </a:xfrm>
            <a:prstGeom prst="rect">
              <a:avLst/>
            </a:prstGeom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5000" b="0" i="0" u="none" strike="noStrike" cap="none">
                  <a:solidFill>
                    <a:schemeClr val="accent3"/>
                  </a:solidFill>
                  <a:latin typeface="+mj-lt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lnSpc>
                  <a:spcPts val="3000"/>
                </a:lnSpc>
              </a:pPr>
              <a:r>
                <a:rPr lang="hu-HU" sz="6000" dirty="0">
                  <a:solidFill>
                    <a:schemeClr val="bg1"/>
                  </a:solidFill>
                  <a:ea typeface="A little sunshine" panose="02000603000000000000" pitchFamily="2" charset="0"/>
                </a:rPr>
                <a:t>+20</a:t>
              </a:r>
              <a:r>
                <a:rPr lang="hu-HU" sz="6000" dirty="0">
                  <a:solidFill>
                    <a:schemeClr val="bg1"/>
                  </a:solidFill>
                  <a:latin typeface="+mn-lt"/>
                  <a:ea typeface="A little sunshine" panose="02000603000000000000" pitchFamily="2" charset="0"/>
                </a:rPr>
                <a:t>%</a:t>
              </a:r>
            </a:p>
          </p:txBody>
        </p:sp>
      </p:grpSp>
      <p:pic>
        <p:nvPicPr>
          <p:cNvPr id="21" name="Kép 20">
            <a:extLst>
              <a:ext uri="{FF2B5EF4-FFF2-40B4-BE49-F238E27FC236}">
                <a16:creationId xmlns:a16="http://schemas.microsoft.com/office/drawing/2014/main" id="{997CD505-1174-4D62-8555-8FED9F885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188" y="2918963"/>
            <a:ext cx="4345049" cy="268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67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60E1962D-EA2F-4B4B-A0E4-CB029FD4A80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79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Google Shape;19;p2">
            <a:extLst>
              <a:ext uri="{FF2B5EF4-FFF2-40B4-BE49-F238E27FC236}">
                <a16:creationId xmlns:a16="http://schemas.microsoft.com/office/drawing/2014/main" id="{72BFF9A5-E749-4CFA-B4FF-04EFCA478822}"/>
              </a:ext>
            </a:extLst>
          </p:cNvPr>
          <p:cNvSpPr txBox="1">
            <a:spLocks/>
          </p:cNvSpPr>
          <p:nvPr/>
        </p:nvSpPr>
        <p:spPr>
          <a:xfrm>
            <a:off x="475829" y="370103"/>
            <a:ext cx="9705040" cy="103661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hu-HU" sz="4000" dirty="0"/>
              <a:t>Összegzés</a:t>
            </a:r>
          </a:p>
        </p:txBody>
      </p:sp>
      <p:sp>
        <p:nvSpPr>
          <p:cNvPr id="43" name="Ellipszis 42">
            <a:extLst>
              <a:ext uri="{FF2B5EF4-FFF2-40B4-BE49-F238E27FC236}">
                <a16:creationId xmlns:a16="http://schemas.microsoft.com/office/drawing/2014/main" id="{70C33794-8472-418B-87C8-9DA141F72D2B}"/>
              </a:ext>
            </a:extLst>
          </p:cNvPr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5" name="Picture 1">
            <a:extLst>
              <a:ext uri="{FF2B5EF4-FFF2-40B4-BE49-F238E27FC236}">
                <a16:creationId xmlns:a16="http://schemas.microsoft.com/office/drawing/2014/main" id="{655784C3-4B25-406E-B2AA-63C3908F3E10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748" y="6316271"/>
            <a:ext cx="843470" cy="3878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7" name="Szövegdoboz 46">
            <a:extLst>
              <a:ext uri="{FF2B5EF4-FFF2-40B4-BE49-F238E27FC236}">
                <a16:creationId xmlns:a16="http://schemas.microsoft.com/office/drawing/2014/main" id="{41C84D59-CF09-4743-9F2D-AC196ABF9EFA}"/>
              </a:ext>
            </a:extLst>
          </p:cNvPr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</p:spPr>
        <p:txBody>
          <a:bodyPr wrap="square" lIns="150894" tIns="75447" rIns="150894" bIns="75447" rtlCol="0">
            <a:spAutoFit/>
          </a:bodyPr>
          <a:lstStyle/>
          <a:p>
            <a:r>
              <a:rPr lang="hu-HU" sz="1200" u="sng" dirty="0">
                <a:solidFill>
                  <a:schemeClr val="bg2"/>
                </a:solidFill>
              </a:rPr>
              <a:t>www.izys.hu</a:t>
            </a:r>
          </a:p>
        </p:txBody>
      </p:sp>
      <p:sp>
        <p:nvSpPr>
          <p:cNvPr id="49" name="Rectangle 6">
            <a:extLst>
              <a:ext uri="{FF2B5EF4-FFF2-40B4-BE49-F238E27FC236}">
                <a16:creationId xmlns:a16="http://schemas.microsoft.com/office/drawing/2014/main" id="{B24A0F14-E877-48D8-9D65-D6D2BF55A8BB}"/>
              </a:ext>
            </a:extLst>
          </p:cNvPr>
          <p:cNvSpPr>
            <a:spLocks/>
          </p:cNvSpPr>
          <p:nvPr/>
        </p:nvSpPr>
        <p:spPr bwMode="auto">
          <a:xfrm>
            <a:off x="2854962" y="6443772"/>
            <a:ext cx="1489973" cy="3180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100" b="1" dirty="0">
                <a:solidFill>
                  <a:schemeClr val="bg2"/>
                </a:solidFill>
                <a:ea typeface="MS PGothic" pitchFamily="34" charset="-128"/>
                <a:sym typeface="Baskerville SemiBold" charset="0"/>
              </a:rPr>
              <a:t>+36 1 769 0061</a:t>
            </a:r>
          </a:p>
        </p:txBody>
      </p:sp>
      <p:sp>
        <p:nvSpPr>
          <p:cNvPr id="51" name="Google Shape;105;p9">
            <a:extLst>
              <a:ext uri="{FF2B5EF4-FFF2-40B4-BE49-F238E27FC236}">
                <a16:creationId xmlns:a16="http://schemas.microsoft.com/office/drawing/2014/main" id="{00055868-512D-4592-8BBB-10BF4AA074F5}"/>
              </a:ext>
            </a:extLst>
          </p:cNvPr>
          <p:cNvSpPr txBox="1">
            <a:spLocks/>
          </p:cNvSpPr>
          <p:nvPr/>
        </p:nvSpPr>
        <p:spPr>
          <a:xfrm>
            <a:off x="345633" y="6348245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bg2"/>
                </a:solidFill>
              </a:rPr>
              <a:pPr/>
              <a:t>22</a:t>
            </a:fld>
            <a:endParaRPr lang="en" dirty="0">
              <a:solidFill>
                <a:schemeClr val="bg2"/>
              </a:solidFill>
            </a:endParaRPr>
          </a:p>
        </p:txBody>
      </p:sp>
      <p:sp>
        <p:nvSpPr>
          <p:cNvPr id="5" name="Szabadkézi sokszög: alakzat 4">
            <a:extLst>
              <a:ext uri="{FF2B5EF4-FFF2-40B4-BE49-F238E27FC236}">
                <a16:creationId xmlns:a16="http://schemas.microsoft.com/office/drawing/2014/main" id="{08495E6C-8C97-4197-8F84-D10556B9D3A0}"/>
              </a:ext>
            </a:extLst>
          </p:cNvPr>
          <p:cNvSpPr/>
          <p:nvPr/>
        </p:nvSpPr>
        <p:spPr>
          <a:xfrm>
            <a:off x="4832113" y="-64620"/>
            <a:ext cx="1939206" cy="6922620"/>
          </a:xfrm>
          <a:custGeom>
            <a:avLst/>
            <a:gdLst>
              <a:gd name="connsiteX0" fmla="*/ 301949 w 301949"/>
              <a:gd name="connsiteY0" fmla="*/ 0 h 1190625"/>
              <a:gd name="connsiteX1" fmla="*/ 275279 w 301949"/>
              <a:gd name="connsiteY1" fmla="*/ 0 h 1190625"/>
              <a:gd name="connsiteX2" fmla="*/ 7 w 301949"/>
              <a:gd name="connsiteY2" fmla="*/ 597218 h 1190625"/>
              <a:gd name="connsiteX3" fmla="*/ 275279 w 301949"/>
              <a:gd name="connsiteY3" fmla="*/ 1190625 h 1190625"/>
              <a:gd name="connsiteX4" fmla="*/ 301949 w 301949"/>
              <a:gd name="connsiteY4" fmla="*/ 1190625 h 1190625"/>
              <a:gd name="connsiteX5" fmla="*/ 17152 w 301949"/>
              <a:gd name="connsiteY5" fmla="*/ 597218 h 1190625"/>
              <a:gd name="connsiteX6" fmla="*/ 301949 w 301949"/>
              <a:gd name="connsiteY6" fmla="*/ 0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949" h="1190625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rgbClr val="D7DDDA">
              <a:alpha val="4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9" name="Ábra 2">
            <a:extLst>
              <a:ext uri="{FF2B5EF4-FFF2-40B4-BE49-F238E27FC236}">
                <a16:creationId xmlns:a16="http://schemas.microsoft.com/office/drawing/2014/main" id="{880626A0-C4BD-439A-9D46-09AE5A56F19D}"/>
              </a:ext>
            </a:extLst>
          </p:cNvPr>
          <p:cNvSpPr/>
          <p:nvPr/>
        </p:nvSpPr>
        <p:spPr>
          <a:xfrm>
            <a:off x="5258838" y="-35592"/>
            <a:ext cx="11683262" cy="6905358"/>
          </a:xfrm>
          <a:custGeom>
            <a:avLst/>
            <a:gdLst>
              <a:gd name="connsiteX0" fmla="*/ 1977448 w 9145594"/>
              <a:gd name="connsiteY0" fmla="*/ 0 h 6866030"/>
              <a:gd name="connsiteX1" fmla="*/ 28 w 9145594"/>
              <a:gd name="connsiteY1" fmla="*/ 3444001 h 6866030"/>
              <a:gd name="connsiteX2" fmla="*/ 1977448 w 9145594"/>
              <a:gd name="connsiteY2" fmla="*/ 6866030 h 6866030"/>
              <a:gd name="connsiteX3" fmla="*/ 9145594 w 9145594"/>
              <a:gd name="connsiteY3" fmla="*/ 6866030 h 6866030"/>
              <a:gd name="connsiteX4" fmla="*/ 9145594 w 9145594"/>
              <a:gd name="connsiteY4" fmla="*/ 0 h 6866030"/>
              <a:gd name="connsiteX5" fmla="*/ 1977448 w 9145594"/>
              <a:gd name="connsiteY5" fmla="*/ 0 h 6866030"/>
              <a:gd name="connsiteX0" fmla="*/ 1977448 w 10020665"/>
              <a:gd name="connsiteY0" fmla="*/ 0 h 6866030"/>
              <a:gd name="connsiteX1" fmla="*/ 28 w 10020665"/>
              <a:gd name="connsiteY1" fmla="*/ 3444001 h 6866030"/>
              <a:gd name="connsiteX2" fmla="*/ 1977448 w 10020665"/>
              <a:gd name="connsiteY2" fmla="*/ 6866030 h 6866030"/>
              <a:gd name="connsiteX3" fmla="*/ 10020665 w 10020665"/>
              <a:gd name="connsiteY3" fmla="*/ 6856198 h 6866030"/>
              <a:gd name="connsiteX4" fmla="*/ 9145594 w 10020665"/>
              <a:gd name="connsiteY4" fmla="*/ 0 h 6866030"/>
              <a:gd name="connsiteX5" fmla="*/ 1977448 w 10020665"/>
              <a:gd name="connsiteY5" fmla="*/ 0 h 6866030"/>
              <a:gd name="connsiteX0" fmla="*/ 1977448 w 10030497"/>
              <a:gd name="connsiteY0" fmla="*/ 9832 h 6875862"/>
              <a:gd name="connsiteX1" fmla="*/ 28 w 10030497"/>
              <a:gd name="connsiteY1" fmla="*/ 3453833 h 6875862"/>
              <a:gd name="connsiteX2" fmla="*/ 1977448 w 10030497"/>
              <a:gd name="connsiteY2" fmla="*/ 6875862 h 6875862"/>
              <a:gd name="connsiteX3" fmla="*/ 10020665 w 10030497"/>
              <a:gd name="connsiteY3" fmla="*/ 6866030 h 6875862"/>
              <a:gd name="connsiteX4" fmla="*/ 10030497 w 10030497"/>
              <a:gd name="connsiteY4" fmla="*/ 0 h 6875862"/>
              <a:gd name="connsiteX5" fmla="*/ 1977448 w 10030497"/>
              <a:gd name="connsiteY5" fmla="*/ 9832 h 6875862"/>
              <a:gd name="connsiteX0" fmla="*/ 1977448 w 10020949"/>
              <a:gd name="connsiteY0" fmla="*/ 0 h 6866030"/>
              <a:gd name="connsiteX1" fmla="*/ 28 w 10020949"/>
              <a:gd name="connsiteY1" fmla="*/ 3444001 h 6866030"/>
              <a:gd name="connsiteX2" fmla="*/ 1977448 w 10020949"/>
              <a:gd name="connsiteY2" fmla="*/ 6866030 h 6866030"/>
              <a:gd name="connsiteX3" fmla="*/ 10020665 w 10020949"/>
              <a:gd name="connsiteY3" fmla="*/ 6856198 h 6866030"/>
              <a:gd name="connsiteX4" fmla="*/ 10001001 w 10020949"/>
              <a:gd name="connsiteY4" fmla="*/ 19665 h 6866030"/>
              <a:gd name="connsiteX5" fmla="*/ 1977448 w 10020949"/>
              <a:gd name="connsiteY5" fmla="*/ 0 h 6866030"/>
              <a:gd name="connsiteX0" fmla="*/ 1977448 w 11682317"/>
              <a:gd name="connsiteY0" fmla="*/ 0 h 6866030"/>
              <a:gd name="connsiteX1" fmla="*/ 28 w 11682317"/>
              <a:gd name="connsiteY1" fmla="*/ 3444001 h 6866030"/>
              <a:gd name="connsiteX2" fmla="*/ 1977448 w 11682317"/>
              <a:gd name="connsiteY2" fmla="*/ 6866030 h 6866030"/>
              <a:gd name="connsiteX3" fmla="*/ 10020665 w 11682317"/>
              <a:gd name="connsiteY3" fmla="*/ 6856198 h 6866030"/>
              <a:gd name="connsiteX4" fmla="*/ 11682317 w 11682317"/>
              <a:gd name="connsiteY4" fmla="*/ 9833 h 6866030"/>
              <a:gd name="connsiteX5" fmla="*/ 1977448 w 11682317"/>
              <a:gd name="connsiteY5" fmla="*/ 0 h 6866030"/>
              <a:gd name="connsiteX0" fmla="*/ 1977448 w 11683262"/>
              <a:gd name="connsiteY0" fmla="*/ 0 h 6875862"/>
              <a:gd name="connsiteX1" fmla="*/ 28 w 11683262"/>
              <a:gd name="connsiteY1" fmla="*/ 3444001 h 6875862"/>
              <a:gd name="connsiteX2" fmla="*/ 1977448 w 11683262"/>
              <a:gd name="connsiteY2" fmla="*/ 6866030 h 6875862"/>
              <a:gd name="connsiteX3" fmla="*/ 11682316 w 11683262"/>
              <a:gd name="connsiteY3" fmla="*/ 6875862 h 6875862"/>
              <a:gd name="connsiteX4" fmla="*/ 11682317 w 11683262"/>
              <a:gd name="connsiteY4" fmla="*/ 9833 h 6875862"/>
              <a:gd name="connsiteX5" fmla="*/ 1977448 w 11683262"/>
              <a:gd name="connsiteY5" fmla="*/ 0 h 6875862"/>
              <a:gd name="connsiteX0" fmla="*/ 1977448 w 11683262"/>
              <a:gd name="connsiteY0" fmla="*/ 29496 h 6905358"/>
              <a:gd name="connsiteX1" fmla="*/ 28 w 11683262"/>
              <a:gd name="connsiteY1" fmla="*/ 3473497 h 6905358"/>
              <a:gd name="connsiteX2" fmla="*/ 1977448 w 11683262"/>
              <a:gd name="connsiteY2" fmla="*/ 6895526 h 6905358"/>
              <a:gd name="connsiteX3" fmla="*/ 11682316 w 11683262"/>
              <a:gd name="connsiteY3" fmla="*/ 6905358 h 6905358"/>
              <a:gd name="connsiteX4" fmla="*/ 11682317 w 11683262"/>
              <a:gd name="connsiteY4" fmla="*/ 0 h 6905358"/>
              <a:gd name="connsiteX5" fmla="*/ 1977448 w 11683262"/>
              <a:gd name="connsiteY5" fmla="*/ 29496 h 6905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83262" h="6905358">
                <a:moveTo>
                  <a:pt x="1977448" y="29496"/>
                </a:moveTo>
                <a:cubicBezTo>
                  <a:pt x="790996" y="721592"/>
                  <a:pt x="-5465" y="2001420"/>
                  <a:pt x="28" y="3473497"/>
                </a:cubicBezTo>
                <a:cubicBezTo>
                  <a:pt x="5521" y="4934588"/>
                  <a:pt x="796489" y="6208923"/>
                  <a:pt x="1977448" y="6895526"/>
                </a:cubicBezTo>
                <a:lnTo>
                  <a:pt x="11682316" y="6905358"/>
                </a:lnTo>
                <a:cubicBezTo>
                  <a:pt x="11685593" y="4616681"/>
                  <a:pt x="11679040" y="2288677"/>
                  <a:pt x="11682317" y="0"/>
                </a:cubicBezTo>
                <a:lnTo>
                  <a:pt x="1977448" y="29496"/>
                </a:lnTo>
                <a:close/>
              </a:path>
            </a:pathLst>
          </a:custGeom>
          <a:solidFill>
            <a:schemeClr val="accent3"/>
          </a:solidFill>
          <a:ln w="54926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grpSp>
        <p:nvGrpSpPr>
          <p:cNvPr id="23" name="Csoportba foglalás 22">
            <a:extLst>
              <a:ext uri="{FF2B5EF4-FFF2-40B4-BE49-F238E27FC236}">
                <a16:creationId xmlns:a16="http://schemas.microsoft.com/office/drawing/2014/main" id="{63CADE60-B0D6-43CC-B7C8-CD1935AFEC3D}"/>
              </a:ext>
            </a:extLst>
          </p:cNvPr>
          <p:cNvGrpSpPr/>
          <p:nvPr/>
        </p:nvGrpSpPr>
        <p:grpSpPr>
          <a:xfrm>
            <a:off x="6155441" y="806331"/>
            <a:ext cx="5136670" cy="5418535"/>
            <a:chOff x="6751951" y="1839171"/>
            <a:chExt cx="3276000" cy="3455765"/>
          </a:xfrm>
        </p:grpSpPr>
        <p:sp>
          <p:nvSpPr>
            <p:cNvPr id="24" name="Ellipszis 23">
              <a:extLst>
                <a:ext uri="{FF2B5EF4-FFF2-40B4-BE49-F238E27FC236}">
                  <a16:creationId xmlns:a16="http://schemas.microsoft.com/office/drawing/2014/main" id="{838B9239-195E-41D7-BC53-08279A936D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51951" y="1839171"/>
              <a:ext cx="3276000" cy="3276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" name="Szöveg helye 1">
              <a:extLst>
                <a:ext uri="{FF2B5EF4-FFF2-40B4-BE49-F238E27FC236}">
                  <a16:creationId xmlns:a16="http://schemas.microsoft.com/office/drawing/2014/main" id="{14F7B705-6EAE-4AAC-8E25-F90A703A9C1E}"/>
                </a:ext>
              </a:extLst>
            </p:cNvPr>
            <p:cNvSpPr txBox="1">
              <a:spLocks/>
            </p:cNvSpPr>
            <p:nvPr/>
          </p:nvSpPr>
          <p:spPr>
            <a:xfrm>
              <a:off x="6857682" y="2551817"/>
              <a:ext cx="3064538" cy="27431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609585" marR="0" lvl="0" indent="-507987" algn="l" rtl="0" eaLnBrk="1" hangingPunct="1">
                <a:lnSpc>
                  <a:spcPct val="115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1"/>
                </a:buClr>
                <a:buSzPts val="2400"/>
                <a:buFont typeface="Chivo"/>
                <a:buChar char="▰"/>
                <a:defRPr sz="24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1pPr>
              <a:lvl2pPr marL="1219170" marR="0" lvl="1" indent="-507987" algn="l" rtl="0"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2400"/>
                <a:buFont typeface="Chivo"/>
                <a:buChar char="▰"/>
                <a:defRPr sz="24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2pPr>
              <a:lvl3pPr marL="1828754" marR="0" lvl="2" indent="-507987" algn="l" rtl="0"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2400"/>
                <a:buFont typeface="Chivo"/>
                <a:buChar char="▰"/>
                <a:defRPr sz="24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3pPr>
              <a:lvl4pPr marL="2438339" marR="0" lvl="3" indent="-507987" algn="l" rtl="0"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hivo"/>
                <a:buChar char="▰"/>
                <a:defRPr sz="24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4pPr>
              <a:lvl5pPr marL="3047924" marR="0" lvl="4" indent="-507987" algn="l" rtl="0"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hivo"/>
                <a:buChar char="▰"/>
                <a:defRPr sz="24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5pPr>
              <a:lvl6pPr marL="3657509" marR="0" lvl="5" indent="-507987" algn="l" rtl="0"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hivo"/>
                <a:buChar char="▰"/>
                <a:defRPr sz="24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6pPr>
              <a:lvl7pPr marL="4267093" marR="0" lvl="6" indent="-507987" algn="l" rtl="0"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hivo"/>
                <a:buChar char="▰"/>
                <a:defRPr sz="24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7pPr>
              <a:lvl8pPr marL="4876678" marR="0" lvl="7" indent="-507987" algn="l" rtl="0"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hivo"/>
                <a:buChar char="▰"/>
                <a:defRPr sz="24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8pPr>
              <a:lvl9pPr marL="5486263" marR="0" lvl="8" indent="-507987" algn="l" rtl="0" eaLnBrk="1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hivo"/>
                <a:buChar char="▰"/>
                <a:defRPr sz="2400" b="0" i="0" u="none" strike="noStrike" cap="none">
                  <a:solidFill>
                    <a:schemeClr val="dk1"/>
                  </a:solidFill>
                  <a:latin typeface="Chivo"/>
                  <a:ea typeface="Chivo"/>
                  <a:cs typeface="Chivo"/>
                  <a:sym typeface="Chivo"/>
                </a:defRPr>
              </a:lvl9pPr>
            </a:lstStyle>
            <a:p>
              <a:pPr marL="101598" indent="0" algn="ctr">
                <a:buNone/>
              </a:pPr>
              <a:r>
                <a:rPr lang="hu-HU" sz="4000" dirty="0">
                  <a:solidFill>
                    <a:schemeClr val="bg1"/>
                  </a:solidFill>
                  <a:latin typeface="+mj-lt"/>
                </a:rPr>
                <a:t>Akár 30-40%-</a:t>
              </a:r>
              <a:r>
                <a:rPr lang="hu-HU" sz="4000" dirty="0" err="1">
                  <a:solidFill>
                    <a:schemeClr val="bg1"/>
                  </a:solidFill>
                  <a:latin typeface="+mj-lt"/>
                </a:rPr>
                <a:t>al</a:t>
              </a:r>
              <a:r>
                <a:rPr lang="hu-HU" sz="4000" dirty="0">
                  <a:solidFill>
                    <a:schemeClr val="bg1"/>
                  </a:solidFill>
                  <a:latin typeface="+mj-lt"/>
                </a:rPr>
                <a:t> jár jobban az, </a:t>
              </a:r>
              <a:br>
                <a:rPr lang="hu-HU" sz="4000" dirty="0">
                  <a:solidFill>
                    <a:schemeClr val="bg1"/>
                  </a:solidFill>
                  <a:latin typeface="+mj-lt"/>
                </a:rPr>
              </a:br>
              <a:r>
                <a:rPr lang="hu-HU" sz="4000" dirty="0">
                  <a:solidFill>
                    <a:schemeClr val="bg1"/>
                  </a:solidFill>
                  <a:latin typeface="+mj-lt"/>
                </a:rPr>
                <a:t>aki a pénztáron keresztül költ</a:t>
              </a:r>
              <a:br>
                <a:rPr lang="hu-HU" sz="1800" dirty="0">
                  <a:solidFill>
                    <a:schemeClr val="bg1"/>
                  </a:solidFill>
                  <a:latin typeface="+mj-lt"/>
                </a:rPr>
              </a:br>
              <a:endParaRPr lang="hu-HU" sz="18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54" name="Google Shape;19;p2">
            <a:extLst>
              <a:ext uri="{FF2B5EF4-FFF2-40B4-BE49-F238E27FC236}">
                <a16:creationId xmlns:a16="http://schemas.microsoft.com/office/drawing/2014/main" id="{9BB4FC86-39B5-42C3-B148-4F82A774C056}"/>
              </a:ext>
            </a:extLst>
          </p:cNvPr>
          <p:cNvSpPr txBox="1">
            <a:spLocks/>
          </p:cNvSpPr>
          <p:nvPr/>
        </p:nvSpPr>
        <p:spPr>
          <a:xfrm>
            <a:off x="245550" y="1590546"/>
            <a:ext cx="4542709" cy="447466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 algn="l">
              <a:lnSpc>
                <a:spcPts val="4000"/>
              </a:lnSpc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</a:rPr>
              <a:t>Adókedvezmény </a:t>
            </a:r>
            <a:r>
              <a:rPr lang="hu-HU" sz="4000" dirty="0">
                <a:solidFill>
                  <a:schemeClr val="bg1"/>
                </a:solidFill>
              </a:rPr>
              <a:t>20%</a:t>
            </a:r>
            <a:r>
              <a:rPr lang="hu-HU" sz="2400" dirty="0">
                <a:solidFill>
                  <a:schemeClr val="bg1"/>
                </a:solidFill>
              </a:rPr>
              <a:t> </a:t>
            </a:r>
            <a:br>
              <a:rPr lang="hu-HU" sz="2400" dirty="0">
                <a:solidFill>
                  <a:schemeClr val="bg1"/>
                </a:solidFill>
              </a:rPr>
            </a:br>
            <a:r>
              <a:rPr lang="hu-HU" sz="2400" dirty="0">
                <a:solidFill>
                  <a:schemeClr val="bg1"/>
                </a:solidFill>
              </a:rPr>
              <a:t>+ 10% + 10% + 10%</a:t>
            </a:r>
          </a:p>
          <a:p>
            <a:pPr marL="342900" indent="-342900" algn="l">
              <a:lnSpc>
                <a:spcPts val="4000"/>
              </a:lnSpc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</a:rPr>
              <a:t>Hozam  kb. </a:t>
            </a:r>
            <a:r>
              <a:rPr lang="hu-HU" sz="4000" dirty="0">
                <a:solidFill>
                  <a:schemeClr val="bg1"/>
                </a:solidFill>
              </a:rPr>
              <a:t>6-7%</a:t>
            </a:r>
          </a:p>
          <a:p>
            <a:pPr marL="342900" indent="-342900" algn="l">
              <a:lnSpc>
                <a:spcPts val="4000"/>
              </a:lnSpc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</a:rPr>
              <a:t>Kamatadó, </a:t>
            </a:r>
            <a:r>
              <a:rPr lang="hu-HU" sz="2400" dirty="0" err="1">
                <a:solidFill>
                  <a:schemeClr val="bg1"/>
                </a:solidFill>
              </a:rPr>
              <a:t>kamatehó</a:t>
            </a:r>
            <a:r>
              <a:rPr lang="hu-HU" sz="2400" dirty="0">
                <a:solidFill>
                  <a:schemeClr val="bg1"/>
                </a:solidFill>
              </a:rPr>
              <a:t> és tranzakciós illeték mentes</a:t>
            </a:r>
          </a:p>
          <a:p>
            <a:pPr marL="342900" indent="-342900" algn="l">
              <a:lnSpc>
                <a:spcPts val="4000"/>
              </a:lnSpc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bg1"/>
                </a:solidFill>
              </a:rPr>
              <a:t>Kártya felmutatásával </a:t>
            </a:r>
            <a:br>
              <a:rPr lang="hu-HU" sz="2400" dirty="0">
                <a:solidFill>
                  <a:schemeClr val="bg1"/>
                </a:solidFill>
              </a:rPr>
            </a:br>
            <a:r>
              <a:rPr lang="hu-HU" sz="2400" dirty="0">
                <a:solidFill>
                  <a:schemeClr val="bg1"/>
                </a:solidFill>
              </a:rPr>
              <a:t>járó kedvezmény </a:t>
            </a:r>
          </a:p>
          <a:p>
            <a:pPr algn="l">
              <a:lnSpc>
                <a:spcPts val="5000"/>
              </a:lnSpc>
              <a:buClr>
                <a:schemeClr val="accent3"/>
              </a:buClr>
              <a:buSzPct val="100000"/>
            </a:pPr>
            <a:r>
              <a:rPr lang="hu-HU" sz="4000" dirty="0">
                <a:solidFill>
                  <a:schemeClr val="bg1"/>
                </a:solidFill>
              </a:rPr>
              <a:t>  5-20 %</a:t>
            </a:r>
            <a:endParaRPr lang="hu-HU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5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CFFCD5B8-3CFD-47FB-8626-B99B3D750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0634" y="-782562"/>
            <a:ext cx="12816464" cy="7974403"/>
          </a:xfrm>
          <a:prstGeom prst="rect">
            <a:avLst/>
          </a:prstGeom>
        </p:spPr>
      </p:pic>
      <p:grpSp>
        <p:nvGrpSpPr>
          <p:cNvPr id="54" name="Csoportba foglalás 53">
            <a:extLst>
              <a:ext uri="{FF2B5EF4-FFF2-40B4-BE49-F238E27FC236}">
                <a16:creationId xmlns:a16="http://schemas.microsoft.com/office/drawing/2014/main" id="{6323A488-354A-4DFD-B9C2-901EEAF03809}"/>
              </a:ext>
            </a:extLst>
          </p:cNvPr>
          <p:cNvGrpSpPr/>
          <p:nvPr/>
        </p:nvGrpSpPr>
        <p:grpSpPr>
          <a:xfrm>
            <a:off x="0" y="-1066189"/>
            <a:ext cx="12235199" cy="4086969"/>
            <a:chOff x="0" y="-1066189"/>
            <a:chExt cx="12235199" cy="4086969"/>
          </a:xfrm>
        </p:grpSpPr>
        <p:grpSp>
          <p:nvGrpSpPr>
            <p:cNvPr id="30" name="Csoportba foglalás 29">
              <a:extLst>
                <a:ext uri="{FF2B5EF4-FFF2-40B4-BE49-F238E27FC236}">
                  <a16:creationId xmlns:a16="http://schemas.microsoft.com/office/drawing/2014/main" id="{69B1572F-761C-4149-B13C-4E0149A33D31}"/>
                </a:ext>
              </a:extLst>
            </p:cNvPr>
            <p:cNvGrpSpPr/>
            <p:nvPr/>
          </p:nvGrpSpPr>
          <p:grpSpPr>
            <a:xfrm flipV="1">
              <a:off x="0" y="-1066189"/>
              <a:ext cx="12235199" cy="4086969"/>
              <a:chOff x="0" y="2185061"/>
              <a:chExt cx="12235199" cy="5242955"/>
            </a:xfrm>
          </p:grpSpPr>
          <p:grpSp>
            <p:nvGrpSpPr>
              <p:cNvPr id="6" name="Ábra 2">
                <a:extLst>
                  <a:ext uri="{FF2B5EF4-FFF2-40B4-BE49-F238E27FC236}">
                    <a16:creationId xmlns:a16="http://schemas.microsoft.com/office/drawing/2014/main" id="{092301E4-3658-4395-BE30-703BAA2CBA8B}"/>
                  </a:ext>
                </a:extLst>
              </p:cNvPr>
              <p:cNvGrpSpPr/>
              <p:nvPr/>
            </p:nvGrpSpPr>
            <p:grpSpPr>
              <a:xfrm>
                <a:off x="0" y="2185061"/>
                <a:ext cx="12235199" cy="5242955"/>
                <a:chOff x="0" y="2185061"/>
                <a:chExt cx="12235199" cy="5242955"/>
              </a:xfrm>
            </p:grpSpPr>
            <p:sp>
              <p:nvSpPr>
                <p:cNvPr id="7" name="Szabadkézi sokszög: alakzat 6">
                  <a:extLst>
                    <a:ext uri="{FF2B5EF4-FFF2-40B4-BE49-F238E27FC236}">
                      <a16:creationId xmlns:a16="http://schemas.microsoft.com/office/drawing/2014/main" id="{C77854D1-1ACD-44B0-9521-75DAD8581F3C}"/>
                    </a:ext>
                  </a:extLst>
                </p:cNvPr>
                <p:cNvSpPr/>
                <p:nvPr/>
              </p:nvSpPr>
              <p:spPr>
                <a:xfrm>
                  <a:off x="0" y="2185061"/>
                  <a:ext cx="12235199" cy="5242955"/>
                </a:xfrm>
                <a:custGeom>
                  <a:avLst/>
                  <a:gdLst>
                    <a:gd name="connsiteX0" fmla="*/ 12235200 w 12235199"/>
                    <a:gd name="connsiteY0" fmla="*/ 4382065 h 4382065"/>
                    <a:gd name="connsiteX1" fmla="*/ 12235200 w 12235199"/>
                    <a:gd name="connsiteY1" fmla="*/ 3309613 h 4382065"/>
                    <a:gd name="connsiteX2" fmla="*/ 10055696 w 12235199"/>
                    <a:gd name="connsiteY2" fmla="*/ 1147409 h 4382065"/>
                    <a:gd name="connsiteX3" fmla="*/ 6117600 w 12235199"/>
                    <a:gd name="connsiteY3" fmla="*/ 0 h 4382065"/>
                    <a:gd name="connsiteX4" fmla="*/ 2179503 w 12235199"/>
                    <a:gd name="connsiteY4" fmla="*/ 1153175 h 4382065"/>
                    <a:gd name="connsiteX5" fmla="*/ 0 w 12235199"/>
                    <a:gd name="connsiteY5" fmla="*/ 3309613 h 4382065"/>
                    <a:gd name="connsiteX6" fmla="*/ 0 w 12235199"/>
                    <a:gd name="connsiteY6" fmla="*/ 4382065 h 4382065"/>
                    <a:gd name="connsiteX7" fmla="*/ 12235200 w 12235199"/>
                    <a:gd name="connsiteY7" fmla="*/ 4382065 h 4382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235199" h="4382065">
                      <a:moveTo>
                        <a:pt x="12235200" y="4382065"/>
                      </a:moveTo>
                      <a:lnTo>
                        <a:pt x="12235200" y="3309613"/>
                      </a:lnTo>
                      <a:cubicBezTo>
                        <a:pt x="11670143" y="2450497"/>
                        <a:pt x="10932111" y="1712465"/>
                        <a:pt x="10055696" y="1147409"/>
                      </a:cubicBezTo>
                      <a:cubicBezTo>
                        <a:pt x="8879457" y="397845"/>
                        <a:pt x="7518709" y="0"/>
                        <a:pt x="6117600" y="0"/>
                      </a:cubicBezTo>
                      <a:cubicBezTo>
                        <a:pt x="4716491" y="0"/>
                        <a:pt x="3355743" y="397845"/>
                        <a:pt x="2179503" y="1153175"/>
                      </a:cubicBezTo>
                      <a:cubicBezTo>
                        <a:pt x="1303089" y="1712465"/>
                        <a:pt x="565056" y="2450497"/>
                        <a:pt x="0" y="3309613"/>
                      </a:cubicBezTo>
                      <a:lnTo>
                        <a:pt x="0" y="4382065"/>
                      </a:lnTo>
                      <a:lnTo>
                        <a:pt x="12235200" y="438206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576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hu-HU"/>
                </a:p>
              </p:txBody>
            </p:sp>
            <p:sp>
              <p:nvSpPr>
                <p:cNvPr id="8" name="Szabadkézi sokszög: alakzat 7">
                  <a:extLst>
                    <a:ext uri="{FF2B5EF4-FFF2-40B4-BE49-F238E27FC236}">
                      <a16:creationId xmlns:a16="http://schemas.microsoft.com/office/drawing/2014/main" id="{E118D9C4-53C1-4284-9D89-4845CA63DFF9}"/>
                    </a:ext>
                  </a:extLst>
                </p:cNvPr>
                <p:cNvSpPr/>
                <p:nvPr/>
              </p:nvSpPr>
              <p:spPr>
                <a:xfrm>
                  <a:off x="0" y="2805938"/>
                  <a:ext cx="12235199" cy="4622078"/>
                </a:xfrm>
                <a:custGeom>
                  <a:avLst/>
                  <a:gdLst>
                    <a:gd name="connsiteX0" fmla="*/ 12235200 w 12235199"/>
                    <a:gd name="connsiteY0" fmla="*/ 3863137 h 3863136"/>
                    <a:gd name="connsiteX1" fmla="*/ 12235200 w 12235199"/>
                    <a:gd name="connsiteY1" fmla="*/ 3840073 h 3863136"/>
                    <a:gd name="connsiteX2" fmla="*/ 6117600 w 12235199"/>
                    <a:gd name="connsiteY2" fmla="*/ 0 h 3863136"/>
                    <a:gd name="connsiteX3" fmla="*/ 0 w 12235199"/>
                    <a:gd name="connsiteY3" fmla="*/ 3840073 h 3863136"/>
                    <a:gd name="connsiteX4" fmla="*/ 0 w 12235199"/>
                    <a:gd name="connsiteY4" fmla="*/ 3863137 h 3863136"/>
                    <a:gd name="connsiteX5" fmla="*/ 12235200 w 12235199"/>
                    <a:gd name="connsiteY5" fmla="*/ 3863137 h 3863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235199" h="3863136">
                      <a:moveTo>
                        <a:pt x="12235200" y="3863137"/>
                      </a:moveTo>
                      <a:lnTo>
                        <a:pt x="12235200" y="3840073"/>
                      </a:lnTo>
                      <a:cubicBezTo>
                        <a:pt x="11139682" y="1568318"/>
                        <a:pt x="8810267" y="0"/>
                        <a:pt x="6117600" y="0"/>
                      </a:cubicBezTo>
                      <a:cubicBezTo>
                        <a:pt x="3424934" y="0"/>
                        <a:pt x="1095517" y="1568318"/>
                        <a:pt x="0" y="3840073"/>
                      </a:cubicBezTo>
                      <a:lnTo>
                        <a:pt x="0" y="3863137"/>
                      </a:lnTo>
                      <a:lnTo>
                        <a:pt x="12235200" y="3863137"/>
                      </a:lnTo>
                      <a:close/>
                    </a:path>
                  </a:pathLst>
                </a:custGeom>
                <a:solidFill>
                  <a:srgbClr val="E2E2E2"/>
                </a:solidFill>
                <a:ln w="5764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hu-HU"/>
                </a:p>
              </p:txBody>
            </p:sp>
          </p:grpSp>
          <p:sp>
            <p:nvSpPr>
              <p:cNvPr id="25" name="Téglalap 24">
                <a:extLst>
                  <a:ext uri="{FF2B5EF4-FFF2-40B4-BE49-F238E27FC236}">
                    <a16:creationId xmlns:a16="http://schemas.microsoft.com/office/drawing/2014/main" id="{7C434850-37A3-4179-BD06-A0D6BFC0D9F7}"/>
                  </a:ext>
                </a:extLst>
              </p:cNvPr>
              <p:cNvSpPr/>
              <p:nvPr/>
            </p:nvSpPr>
            <p:spPr>
              <a:xfrm>
                <a:off x="3962227" y="5783722"/>
                <a:ext cx="4310743" cy="1074277"/>
              </a:xfrm>
              <a:prstGeom prst="rect">
                <a:avLst/>
              </a:prstGeom>
              <a:solidFill>
                <a:srgbClr val="E2E2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2" name="Google Shape;19;p2">
              <a:extLst>
                <a:ext uri="{FF2B5EF4-FFF2-40B4-BE49-F238E27FC236}">
                  <a16:creationId xmlns:a16="http://schemas.microsoft.com/office/drawing/2014/main" id="{72BFF9A5-E749-4CFA-B4FF-04EFCA478822}"/>
                </a:ext>
              </a:extLst>
            </p:cNvPr>
            <p:cNvSpPr txBox="1">
              <a:spLocks/>
            </p:cNvSpPr>
            <p:nvPr/>
          </p:nvSpPr>
          <p:spPr>
            <a:xfrm>
              <a:off x="1938551" y="535203"/>
              <a:ext cx="8329402" cy="1104592"/>
            </a:xfrm>
            <a:prstGeom prst="rect">
              <a:avLst/>
            </a:prstGeom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5000" b="0" i="0" u="none" strike="noStrike" cap="none">
                  <a:solidFill>
                    <a:schemeClr val="accent3"/>
                  </a:solidFill>
                  <a:latin typeface="+mj-lt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hu-HU" sz="6000" dirty="0"/>
                <a:t>Cégeknek is megéri?</a:t>
              </a:r>
            </a:p>
          </p:txBody>
        </p:sp>
      </p:grpSp>
      <p:sp>
        <p:nvSpPr>
          <p:cNvPr id="43" name="Ellipszis 42">
            <a:extLst>
              <a:ext uri="{FF2B5EF4-FFF2-40B4-BE49-F238E27FC236}">
                <a16:creationId xmlns:a16="http://schemas.microsoft.com/office/drawing/2014/main" id="{70C33794-8472-418B-87C8-9DA141F72D2B}"/>
              </a:ext>
            </a:extLst>
          </p:cNvPr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5" name="Picture 1">
            <a:extLst>
              <a:ext uri="{FF2B5EF4-FFF2-40B4-BE49-F238E27FC236}">
                <a16:creationId xmlns:a16="http://schemas.microsoft.com/office/drawing/2014/main" id="{655784C3-4B25-406E-B2AA-63C3908F3E10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748" y="6316271"/>
            <a:ext cx="843470" cy="3878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7" name="Szövegdoboz 46">
            <a:extLst>
              <a:ext uri="{FF2B5EF4-FFF2-40B4-BE49-F238E27FC236}">
                <a16:creationId xmlns:a16="http://schemas.microsoft.com/office/drawing/2014/main" id="{41C84D59-CF09-4743-9F2D-AC196ABF9EFA}"/>
              </a:ext>
            </a:extLst>
          </p:cNvPr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</p:spPr>
        <p:txBody>
          <a:bodyPr wrap="square" lIns="150894" tIns="75447" rIns="150894" bIns="75447" rtlCol="0">
            <a:spAutoFit/>
          </a:bodyPr>
          <a:lstStyle/>
          <a:p>
            <a:r>
              <a:rPr lang="hu-HU" sz="1200" u="sng" dirty="0">
                <a:solidFill>
                  <a:schemeClr val="bg2"/>
                </a:solidFill>
              </a:rPr>
              <a:t>www.izys.hu</a:t>
            </a:r>
          </a:p>
        </p:txBody>
      </p:sp>
      <p:sp>
        <p:nvSpPr>
          <p:cNvPr id="49" name="Rectangle 6">
            <a:extLst>
              <a:ext uri="{FF2B5EF4-FFF2-40B4-BE49-F238E27FC236}">
                <a16:creationId xmlns:a16="http://schemas.microsoft.com/office/drawing/2014/main" id="{B24A0F14-E877-48D8-9D65-D6D2BF55A8BB}"/>
              </a:ext>
            </a:extLst>
          </p:cNvPr>
          <p:cNvSpPr>
            <a:spLocks/>
          </p:cNvSpPr>
          <p:nvPr/>
        </p:nvSpPr>
        <p:spPr bwMode="auto">
          <a:xfrm>
            <a:off x="2854962" y="6443772"/>
            <a:ext cx="1489973" cy="3180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100" b="1" dirty="0">
                <a:solidFill>
                  <a:schemeClr val="bg2"/>
                </a:solidFill>
                <a:ea typeface="MS PGothic" pitchFamily="34" charset="-128"/>
                <a:sym typeface="Baskerville SemiBold" charset="0"/>
              </a:rPr>
              <a:t>+36 1 769 0061</a:t>
            </a:r>
          </a:p>
        </p:txBody>
      </p:sp>
      <p:sp>
        <p:nvSpPr>
          <p:cNvPr id="51" name="Google Shape;105;p9">
            <a:extLst>
              <a:ext uri="{FF2B5EF4-FFF2-40B4-BE49-F238E27FC236}">
                <a16:creationId xmlns:a16="http://schemas.microsoft.com/office/drawing/2014/main" id="{00055868-512D-4592-8BBB-10BF4AA074F5}"/>
              </a:ext>
            </a:extLst>
          </p:cNvPr>
          <p:cNvSpPr txBox="1">
            <a:spLocks/>
          </p:cNvSpPr>
          <p:nvPr/>
        </p:nvSpPr>
        <p:spPr>
          <a:xfrm>
            <a:off x="345633" y="6348245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bg2"/>
                </a:solidFill>
              </a:rPr>
              <a:pPr/>
              <a:t>23</a:t>
            </a:fld>
            <a:endParaRPr lang="en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257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FDA1B847-4EDD-4274-81AC-DB3387553CC6}"/>
              </a:ext>
            </a:extLst>
          </p:cNvPr>
          <p:cNvSpPr/>
          <p:nvPr/>
        </p:nvSpPr>
        <p:spPr>
          <a:xfrm flipH="1">
            <a:off x="-4" y="0"/>
            <a:ext cx="12192003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abadkézi sokszög: alakzat 9">
            <a:extLst>
              <a:ext uri="{FF2B5EF4-FFF2-40B4-BE49-F238E27FC236}">
                <a16:creationId xmlns:a16="http://schemas.microsoft.com/office/drawing/2014/main" id="{51BF3466-B8B2-4C5A-8E4A-7E7AD59F9E55}"/>
              </a:ext>
            </a:extLst>
          </p:cNvPr>
          <p:cNvSpPr/>
          <p:nvPr/>
        </p:nvSpPr>
        <p:spPr>
          <a:xfrm>
            <a:off x="10437261" y="-32310"/>
            <a:ext cx="8013691" cy="6922620"/>
          </a:xfrm>
          <a:custGeom>
            <a:avLst/>
            <a:gdLst>
              <a:gd name="connsiteX0" fmla="*/ 1035372 w 1378277"/>
              <a:gd name="connsiteY0" fmla="*/ 0 h 1190625"/>
              <a:gd name="connsiteX1" fmla="*/ 342905 w 1378277"/>
              <a:gd name="connsiteY1" fmla="*/ 0 h 1190625"/>
              <a:gd name="connsiteX2" fmla="*/ 5 w 1378277"/>
              <a:gd name="connsiteY2" fmla="*/ 597218 h 1190625"/>
              <a:gd name="connsiteX3" fmla="*/ 342905 w 1378277"/>
              <a:gd name="connsiteY3" fmla="*/ 1190625 h 1190625"/>
              <a:gd name="connsiteX4" fmla="*/ 1035372 w 1378277"/>
              <a:gd name="connsiteY4" fmla="*/ 1190625 h 1190625"/>
              <a:gd name="connsiteX5" fmla="*/ 1378273 w 1378277"/>
              <a:gd name="connsiteY5" fmla="*/ 593408 h 1190625"/>
              <a:gd name="connsiteX6" fmla="*/ 1035372 w 1378277"/>
              <a:gd name="connsiteY6" fmla="*/ 0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8277" h="1190625">
                <a:moveTo>
                  <a:pt x="1035372" y="0"/>
                </a:moveTo>
                <a:lnTo>
                  <a:pt x="342905" y="0"/>
                </a:lnTo>
                <a:cubicBezTo>
                  <a:pt x="137165" y="120015"/>
                  <a:pt x="-948" y="341948"/>
                  <a:pt x="5" y="597218"/>
                </a:cubicBezTo>
                <a:cubicBezTo>
                  <a:pt x="957" y="850583"/>
                  <a:pt x="138117" y="1071563"/>
                  <a:pt x="342905" y="1190625"/>
                </a:cubicBezTo>
                <a:lnTo>
                  <a:pt x="1035372" y="1190625"/>
                </a:lnTo>
                <a:cubicBezTo>
                  <a:pt x="1241112" y="1070610"/>
                  <a:pt x="1379225" y="848678"/>
                  <a:pt x="1378273" y="593408"/>
                </a:cubicBezTo>
                <a:cubicBezTo>
                  <a:pt x="1377320" y="340043"/>
                  <a:pt x="1239207" y="119063"/>
                  <a:pt x="1035372" y="0"/>
                </a:cubicBezTo>
                <a:close/>
              </a:path>
            </a:pathLst>
          </a:custGeom>
          <a:solidFill>
            <a:srgbClr val="E2E2E2">
              <a:alpha val="29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13" name="Szabadkézi sokszög: alakzat 12">
            <a:extLst>
              <a:ext uri="{FF2B5EF4-FFF2-40B4-BE49-F238E27FC236}">
                <a16:creationId xmlns:a16="http://schemas.microsoft.com/office/drawing/2014/main" id="{7BAE4451-7881-4E15-9698-619B7D082361}"/>
              </a:ext>
            </a:extLst>
          </p:cNvPr>
          <p:cNvSpPr/>
          <p:nvPr/>
        </p:nvSpPr>
        <p:spPr>
          <a:xfrm>
            <a:off x="9888980" y="-32310"/>
            <a:ext cx="1755617" cy="6922620"/>
          </a:xfrm>
          <a:custGeom>
            <a:avLst/>
            <a:gdLst>
              <a:gd name="connsiteX0" fmla="*/ 301949 w 301949"/>
              <a:gd name="connsiteY0" fmla="*/ 0 h 1190625"/>
              <a:gd name="connsiteX1" fmla="*/ 275279 w 301949"/>
              <a:gd name="connsiteY1" fmla="*/ 0 h 1190625"/>
              <a:gd name="connsiteX2" fmla="*/ 7 w 301949"/>
              <a:gd name="connsiteY2" fmla="*/ 597218 h 1190625"/>
              <a:gd name="connsiteX3" fmla="*/ 275279 w 301949"/>
              <a:gd name="connsiteY3" fmla="*/ 1190625 h 1190625"/>
              <a:gd name="connsiteX4" fmla="*/ 301949 w 301949"/>
              <a:gd name="connsiteY4" fmla="*/ 1190625 h 1190625"/>
              <a:gd name="connsiteX5" fmla="*/ 17152 w 301949"/>
              <a:gd name="connsiteY5" fmla="*/ 597218 h 1190625"/>
              <a:gd name="connsiteX6" fmla="*/ 301949 w 301949"/>
              <a:gd name="connsiteY6" fmla="*/ 0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949" h="1190625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26" name="Google Shape;19;p2">
            <a:extLst>
              <a:ext uri="{FF2B5EF4-FFF2-40B4-BE49-F238E27FC236}">
                <a16:creationId xmlns:a16="http://schemas.microsoft.com/office/drawing/2014/main" id="{86EC5D37-77A4-4B4F-8FF8-9B8C34A2EF7B}"/>
              </a:ext>
            </a:extLst>
          </p:cNvPr>
          <p:cNvSpPr txBox="1">
            <a:spLocks/>
          </p:cNvSpPr>
          <p:nvPr/>
        </p:nvSpPr>
        <p:spPr>
          <a:xfrm>
            <a:off x="478198" y="370115"/>
            <a:ext cx="9996532" cy="120393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hu-HU" sz="6000" dirty="0">
                <a:solidFill>
                  <a:schemeClr val="bg1"/>
                </a:solidFill>
              </a:rPr>
              <a:t>IZYS</a:t>
            </a:r>
            <a:r>
              <a:rPr lang="hu-HU" sz="4000" dirty="0">
                <a:solidFill>
                  <a:schemeClr val="bg1"/>
                </a:solidFill>
              </a:rPr>
              <a:t>, </a:t>
            </a:r>
            <a:r>
              <a:rPr lang="hu-HU" sz="4000" dirty="0">
                <a:solidFill>
                  <a:schemeClr val="accent1"/>
                </a:solidFill>
              </a:rPr>
              <a:t>mint </a:t>
            </a:r>
            <a:r>
              <a:rPr lang="hu-HU" sz="4000" dirty="0" err="1">
                <a:solidFill>
                  <a:schemeClr val="accent1"/>
                </a:solidFill>
              </a:rPr>
              <a:t>cafeteria</a:t>
            </a:r>
            <a:r>
              <a:rPr lang="hu-HU" sz="4000" dirty="0">
                <a:solidFill>
                  <a:schemeClr val="accent1"/>
                </a:solidFill>
              </a:rPr>
              <a:t> elem</a:t>
            </a: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A44374B2-4AC0-4221-8D3B-BF0FBA20BA8C}"/>
              </a:ext>
            </a:extLst>
          </p:cNvPr>
          <p:cNvSpPr/>
          <p:nvPr/>
        </p:nvSpPr>
        <p:spPr>
          <a:xfrm flipH="1">
            <a:off x="-4" y="3294743"/>
            <a:ext cx="12192002" cy="3611721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CE288AA8-ED68-42F1-A6BB-FE9E3116F357}"/>
              </a:ext>
            </a:extLst>
          </p:cNvPr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AF8395F6-75E2-4835-B148-C9D8ADDBFECE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748" y="6316271"/>
            <a:ext cx="843470" cy="3878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8C5137C1-8412-4983-B173-50981169F251}"/>
              </a:ext>
            </a:extLst>
          </p:cNvPr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</p:spPr>
        <p:txBody>
          <a:bodyPr wrap="square" lIns="150894" tIns="75447" rIns="150894" bIns="75447" rtlCol="0">
            <a:spAutoFit/>
          </a:bodyPr>
          <a:lstStyle/>
          <a:p>
            <a:r>
              <a:rPr lang="hu-HU" sz="1200" u="sng" dirty="0">
                <a:solidFill>
                  <a:schemeClr val="bg2"/>
                </a:solidFill>
              </a:rPr>
              <a:t>www.izys.hu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40D83E94-DB18-4E2D-AD38-2DF88E8A3062}"/>
              </a:ext>
            </a:extLst>
          </p:cNvPr>
          <p:cNvSpPr>
            <a:spLocks/>
          </p:cNvSpPr>
          <p:nvPr/>
        </p:nvSpPr>
        <p:spPr bwMode="auto">
          <a:xfrm>
            <a:off x="2854962" y="6443772"/>
            <a:ext cx="1489973" cy="3180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100" b="1" dirty="0">
                <a:solidFill>
                  <a:schemeClr val="bg2"/>
                </a:solidFill>
                <a:ea typeface="MS PGothic" pitchFamily="34" charset="-128"/>
                <a:sym typeface="Baskerville SemiBold" charset="0"/>
              </a:rPr>
              <a:t>+36 1 769 0061</a:t>
            </a:r>
          </a:p>
        </p:txBody>
      </p:sp>
      <p:sp>
        <p:nvSpPr>
          <p:cNvPr id="25" name="Google Shape;105;p9">
            <a:extLst>
              <a:ext uri="{FF2B5EF4-FFF2-40B4-BE49-F238E27FC236}">
                <a16:creationId xmlns:a16="http://schemas.microsoft.com/office/drawing/2014/main" id="{E1BCD5F3-E951-4742-9F0B-F37037610FF5}"/>
              </a:ext>
            </a:extLst>
          </p:cNvPr>
          <p:cNvSpPr txBox="1">
            <a:spLocks/>
          </p:cNvSpPr>
          <p:nvPr/>
        </p:nvSpPr>
        <p:spPr>
          <a:xfrm>
            <a:off x="345633" y="6348245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bg2"/>
                </a:solidFill>
              </a:rPr>
              <a:pPr/>
              <a:t>24</a:t>
            </a:fld>
            <a:endParaRPr lang="en" dirty="0">
              <a:solidFill>
                <a:schemeClr val="bg2"/>
              </a:solidFill>
            </a:endParaRPr>
          </a:p>
        </p:txBody>
      </p:sp>
      <p:sp>
        <p:nvSpPr>
          <p:cNvPr id="31" name="Google Shape;278;p28">
            <a:extLst>
              <a:ext uri="{FF2B5EF4-FFF2-40B4-BE49-F238E27FC236}">
                <a16:creationId xmlns:a16="http://schemas.microsoft.com/office/drawing/2014/main" id="{323E3670-8E7B-4F52-83F7-C1BCFE0BA004}"/>
              </a:ext>
            </a:extLst>
          </p:cNvPr>
          <p:cNvSpPr txBox="1">
            <a:spLocks/>
          </p:cNvSpPr>
          <p:nvPr/>
        </p:nvSpPr>
        <p:spPr>
          <a:xfrm>
            <a:off x="1250681" y="4755500"/>
            <a:ext cx="2776326" cy="882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 eaLnBrk="1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indent="0" algn="ctr">
              <a:buFont typeface="Chivo"/>
              <a:buNone/>
            </a:pPr>
            <a:r>
              <a:rPr lang="hu-HU" sz="2000" dirty="0">
                <a:solidFill>
                  <a:schemeClr val="bg1"/>
                </a:solidFill>
                <a:latin typeface="+mn-lt"/>
              </a:rPr>
              <a:t>Munkáltatói hozzájárulás</a:t>
            </a:r>
          </a:p>
          <a:p>
            <a:pPr marL="0" indent="0" algn="ctr">
              <a:buFont typeface="Chivo"/>
              <a:buNone/>
            </a:pPr>
            <a:r>
              <a:rPr lang="hu-HU" sz="2000" dirty="0">
                <a:solidFill>
                  <a:schemeClr val="bg1"/>
                </a:solidFill>
                <a:latin typeface="+mn-lt"/>
              </a:rPr>
              <a:t>+20% adókedvezmény</a:t>
            </a:r>
          </a:p>
        </p:txBody>
      </p:sp>
      <p:grpSp>
        <p:nvGrpSpPr>
          <p:cNvPr id="6" name="Csoportba foglalás 5">
            <a:extLst>
              <a:ext uri="{FF2B5EF4-FFF2-40B4-BE49-F238E27FC236}">
                <a16:creationId xmlns:a16="http://schemas.microsoft.com/office/drawing/2014/main" id="{BCD27470-5628-4CF2-8C76-C902413D2E64}"/>
              </a:ext>
            </a:extLst>
          </p:cNvPr>
          <p:cNvGrpSpPr/>
          <p:nvPr/>
        </p:nvGrpSpPr>
        <p:grpSpPr>
          <a:xfrm>
            <a:off x="8195600" y="1895701"/>
            <a:ext cx="2776326" cy="2776318"/>
            <a:chOff x="8195600" y="2040841"/>
            <a:chExt cx="2776326" cy="2776318"/>
          </a:xfrm>
        </p:grpSpPr>
        <p:grpSp>
          <p:nvGrpSpPr>
            <p:cNvPr id="28" name="Ábra 7">
              <a:extLst>
                <a:ext uri="{FF2B5EF4-FFF2-40B4-BE49-F238E27FC236}">
                  <a16:creationId xmlns:a16="http://schemas.microsoft.com/office/drawing/2014/main" id="{CB0FFA3A-A3C3-4287-BA09-FF007F604127}"/>
                </a:ext>
              </a:extLst>
            </p:cNvPr>
            <p:cNvGrpSpPr/>
            <p:nvPr/>
          </p:nvGrpSpPr>
          <p:grpSpPr>
            <a:xfrm>
              <a:off x="8195600" y="2040841"/>
              <a:ext cx="2776326" cy="2776318"/>
              <a:chOff x="4439112" y="727087"/>
              <a:chExt cx="4068522" cy="4068512"/>
            </a:xfrm>
          </p:grpSpPr>
          <p:sp>
            <p:nvSpPr>
              <p:cNvPr id="29" name="Szabadkézi sokszög: alakzat 28">
                <a:extLst>
                  <a:ext uri="{FF2B5EF4-FFF2-40B4-BE49-F238E27FC236}">
                    <a16:creationId xmlns:a16="http://schemas.microsoft.com/office/drawing/2014/main" id="{F193A2E5-3A6D-40E7-BD4B-3284A0755FBB}"/>
                  </a:ext>
                </a:extLst>
              </p:cNvPr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>
                  <a:gd name="connsiteX0" fmla="*/ 4068522 w 4068522"/>
                  <a:gd name="connsiteY0" fmla="*/ 2034256 h 4068512"/>
                  <a:gd name="connsiteX1" fmla="*/ 2034261 w 4068522"/>
                  <a:gd name="connsiteY1" fmla="*/ 4068512 h 4068512"/>
                  <a:gd name="connsiteX2" fmla="*/ 0 w 4068522"/>
                  <a:gd name="connsiteY2" fmla="*/ 2034256 h 4068512"/>
                  <a:gd name="connsiteX3" fmla="*/ 2034261 w 4068522"/>
                  <a:gd name="connsiteY3" fmla="*/ 0 h 4068512"/>
                  <a:gd name="connsiteX4" fmla="*/ 4068522 w 4068522"/>
                  <a:gd name="connsiteY4" fmla="*/ 2034256 h 406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8522" h="4068512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hu-HU"/>
              </a:p>
            </p:txBody>
          </p:sp>
          <p:sp>
            <p:nvSpPr>
              <p:cNvPr id="30" name="Szabadkézi sokszög: alakzat 29">
                <a:extLst>
                  <a:ext uri="{FF2B5EF4-FFF2-40B4-BE49-F238E27FC236}">
                    <a16:creationId xmlns:a16="http://schemas.microsoft.com/office/drawing/2014/main" id="{6136C49B-3471-4E6B-AB5C-4AC0BDEF4CE5}"/>
                  </a:ext>
                </a:extLst>
              </p:cNvPr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>
                  <a:gd name="connsiteX0" fmla="*/ 3313640 w 3313639"/>
                  <a:gd name="connsiteY0" fmla="*/ 1656816 h 3313631"/>
                  <a:gd name="connsiteX1" fmla="*/ 1656820 w 3313639"/>
                  <a:gd name="connsiteY1" fmla="*/ 3313632 h 3313631"/>
                  <a:gd name="connsiteX2" fmla="*/ 0 w 3313639"/>
                  <a:gd name="connsiteY2" fmla="*/ 1656816 h 3313631"/>
                  <a:gd name="connsiteX3" fmla="*/ 1656820 w 3313639"/>
                  <a:gd name="connsiteY3" fmla="*/ 0 h 3313631"/>
                  <a:gd name="connsiteX4" fmla="*/ 3313640 w 3313639"/>
                  <a:gd name="connsiteY4" fmla="*/ 1656816 h 3313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3639" h="3313631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49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hu-HU"/>
              </a:p>
            </p:txBody>
          </p:sp>
        </p:grpSp>
        <p:sp>
          <p:nvSpPr>
            <p:cNvPr id="32" name="Google Shape;279;p28">
              <a:extLst>
                <a:ext uri="{FF2B5EF4-FFF2-40B4-BE49-F238E27FC236}">
                  <a16:creationId xmlns:a16="http://schemas.microsoft.com/office/drawing/2014/main" id="{1903FEEB-1340-4A81-864B-0B9FF3482A66}"/>
                </a:ext>
              </a:extLst>
            </p:cNvPr>
            <p:cNvSpPr txBox="1">
              <a:spLocks/>
            </p:cNvSpPr>
            <p:nvPr/>
          </p:nvSpPr>
          <p:spPr>
            <a:xfrm>
              <a:off x="8343027" y="2714059"/>
              <a:ext cx="2543069" cy="1519822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1A">
                  <a:alpha val="15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1pPr>
              <a:lvl2pPr marR="0" lvl="1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2pPr>
              <a:lvl3pPr marR="0" lvl="2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3pPr>
              <a:lvl4pPr marR="0" lvl="3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4pPr>
              <a:lvl5pPr marR="0" lvl="4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5pPr>
              <a:lvl6pPr marR="0" lvl="5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6pPr>
              <a:lvl7pPr marR="0" lvl="6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7pPr>
              <a:lvl8pPr marR="0" lvl="7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8pPr>
              <a:lvl9pPr marR="0" lvl="8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9pPr>
            </a:lstStyle>
            <a:p>
              <a:pPr algn="ctr"/>
              <a:r>
                <a:rPr lang="hu-HU" sz="4800" b="0" dirty="0">
                  <a:solidFill>
                    <a:schemeClr val="accent3"/>
                  </a:solidFill>
                  <a:latin typeface="+mj-lt"/>
                </a:rPr>
                <a:t>0%</a:t>
              </a:r>
            </a:p>
          </p:txBody>
        </p:sp>
      </p:grpSp>
      <p:sp>
        <p:nvSpPr>
          <p:cNvPr id="33" name="Google Shape;280;p28">
            <a:extLst>
              <a:ext uri="{FF2B5EF4-FFF2-40B4-BE49-F238E27FC236}">
                <a16:creationId xmlns:a16="http://schemas.microsoft.com/office/drawing/2014/main" id="{83A44CA9-D390-4FFF-8ED7-5F864FAFD489}"/>
              </a:ext>
            </a:extLst>
          </p:cNvPr>
          <p:cNvSpPr txBox="1">
            <a:spLocks/>
          </p:cNvSpPr>
          <p:nvPr/>
        </p:nvSpPr>
        <p:spPr>
          <a:xfrm>
            <a:off x="8195600" y="4755500"/>
            <a:ext cx="2776326" cy="847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 eaLnBrk="1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indent="0" algn="ctr">
              <a:buFont typeface="Chivo"/>
              <a:buNone/>
            </a:pPr>
            <a:r>
              <a:rPr lang="hu-HU" sz="2000" dirty="0">
                <a:solidFill>
                  <a:schemeClr val="bg1"/>
                </a:solidFill>
                <a:latin typeface="+mn-lt"/>
              </a:rPr>
              <a:t>Célzott önsegélyező</a:t>
            </a:r>
          </a:p>
          <a:p>
            <a:pPr marL="0" indent="0" algn="ctr">
              <a:buFont typeface="Chivo"/>
              <a:buNone/>
            </a:pPr>
            <a:r>
              <a:rPr lang="hu-HU" sz="2000" dirty="0">
                <a:solidFill>
                  <a:schemeClr val="bg1"/>
                </a:solidFill>
                <a:latin typeface="+mn-lt"/>
              </a:rPr>
              <a:t>Dolgozó fizet 24,92%-t</a:t>
            </a:r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94D30FAF-B5C8-46AA-852B-E18CD2204A33}"/>
              </a:ext>
            </a:extLst>
          </p:cNvPr>
          <p:cNvGrpSpPr/>
          <p:nvPr/>
        </p:nvGrpSpPr>
        <p:grpSpPr>
          <a:xfrm>
            <a:off x="4706593" y="1895701"/>
            <a:ext cx="2776326" cy="2776318"/>
            <a:chOff x="4706593" y="2040841"/>
            <a:chExt cx="2776326" cy="2776318"/>
          </a:xfrm>
        </p:grpSpPr>
        <p:grpSp>
          <p:nvGrpSpPr>
            <p:cNvPr id="22" name="Ábra 7">
              <a:extLst>
                <a:ext uri="{FF2B5EF4-FFF2-40B4-BE49-F238E27FC236}">
                  <a16:creationId xmlns:a16="http://schemas.microsoft.com/office/drawing/2014/main" id="{A8F38BEA-72EE-46E7-ACCC-844A6CC31A86}"/>
                </a:ext>
              </a:extLst>
            </p:cNvPr>
            <p:cNvGrpSpPr/>
            <p:nvPr/>
          </p:nvGrpSpPr>
          <p:grpSpPr>
            <a:xfrm>
              <a:off x="4706593" y="2040841"/>
              <a:ext cx="2776326" cy="2776318"/>
              <a:chOff x="4439112" y="727087"/>
              <a:chExt cx="4068522" cy="4068512"/>
            </a:xfrm>
          </p:grpSpPr>
          <p:sp>
            <p:nvSpPr>
              <p:cNvPr id="24" name="Szabadkézi sokszög: alakzat 23">
                <a:extLst>
                  <a:ext uri="{FF2B5EF4-FFF2-40B4-BE49-F238E27FC236}">
                    <a16:creationId xmlns:a16="http://schemas.microsoft.com/office/drawing/2014/main" id="{5017EF3B-5A37-4D34-83E7-443EA3A0E973}"/>
                  </a:ext>
                </a:extLst>
              </p:cNvPr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>
                  <a:gd name="connsiteX0" fmla="*/ 4068522 w 4068522"/>
                  <a:gd name="connsiteY0" fmla="*/ 2034256 h 4068512"/>
                  <a:gd name="connsiteX1" fmla="*/ 2034261 w 4068522"/>
                  <a:gd name="connsiteY1" fmla="*/ 4068512 h 4068512"/>
                  <a:gd name="connsiteX2" fmla="*/ 0 w 4068522"/>
                  <a:gd name="connsiteY2" fmla="*/ 2034256 h 4068512"/>
                  <a:gd name="connsiteX3" fmla="*/ 2034261 w 4068522"/>
                  <a:gd name="connsiteY3" fmla="*/ 0 h 4068512"/>
                  <a:gd name="connsiteX4" fmla="*/ 4068522 w 4068522"/>
                  <a:gd name="connsiteY4" fmla="*/ 2034256 h 406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8522" h="4068512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hu-HU"/>
              </a:p>
            </p:txBody>
          </p:sp>
          <p:sp>
            <p:nvSpPr>
              <p:cNvPr id="27" name="Szabadkézi sokszög: alakzat 26">
                <a:extLst>
                  <a:ext uri="{FF2B5EF4-FFF2-40B4-BE49-F238E27FC236}">
                    <a16:creationId xmlns:a16="http://schemas.microsoft.com/office/drawing/2014/main" id="{5695BFDA-9C3A-4F3D-8532-CD92936C03B7}"/>
                  </a:ext>
                </a:extLst>
              </p:cNvPr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>
                  <a:gd name="connsiteX0" fmla="*/ 3313640 w 3313639"/>
                  <a:gd name="connsiteY0" fmla="*/ 1656816 h 3313631"/>
                  <a:gd name="connsiteX1" fmla="*/ 1656820 w 3313639"/>
                  <a:gd name="connsiteY1" fmla="*/ 3313632 h 3313631"/>
                  <a:gd name="connsiteX2" fmla="*/ 0 w 3313639"/>
                  <a:gd name="connsiteY2" fmla="*/ 1656816 h 3313631"/>
                  <a:gd name="connsiteX3" fmla="*/ 1656820 w 3313639"/>
                  <a:gd name="connsiteY3" fmla="*/ 0 h 3313631"/>
                  <a:gd name="connsiteX4" fmla="*/ 3313640 w 3313639"/>
                  <a:gd name="connsiteY4" fmla="*/ 1656816 h 3313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3639" h="3313631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49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hu-HU"/>
              </a:p>
            </p:txBody>
          </p:sp>
        </p:grpSp>
        <p:sp>
          <p:nvSpPr>
            <p:cNvPr id="34" name="Google Shape;281;p28">
              <a:extLst>
                <a:ext uri="{FF2B5EF4-FFF2-40B4-BE49-F238E27FC236}">
                  <a16:creationId xmlns:a16="http://schemas.microsoft.com/office/drawing/2014/main" id="{0A60855C-CCFD-493A-B615-72CE4EEE0DA1}"/>
                </a:ext>
              </a:extLst>
            </p:cNvPr>
            <p:cNvSpPr txBox="1">
              <a:spLocks/>
            </p:cNvSpPr>
            <p:nvPr/>
          </p:nvSpPr>
          <p:spPr>
            <a:xfrm>
              <a:off x="4964155" y="2924669"/>
              <a:ext cx="2276884" cy="979404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1A">
                  <a:alpha val="15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1pPr>
              <a:lvl2pPr marR="0" lvl="1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2pPr>
              <a:lvl3pPr marR="0" lvl="2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3pPr>
              <a:lvl4pPr marR="0" lvl="3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4pPr>
              <a:lvl5pPr marR="0" lvl="4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5pPr>
              <a:lvl6pPr marR="0" lvl="5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6pPr>
              <a:lvl7pPr marR="0" lvl="6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7pPr>
              <a:lvl8pPr marR="0" lvl="7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8pPr>
              <a:lvl9pPr marR="0" lvl="8" algn="l" rtl="0" eaLnBrk="1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9pPr>
            </a:lstStyle>
            <a:p>
              <a:pPr algn="ctr"/>
              <a:r>
                <a:rPr lang="hu-HU" sz="4800" b="0" dirty="0">
                  <a:solidFill>
                    <a:schemeClr val="accent3"/>
                  </a:solidFill>
                  <a:latin typeface="+mj-lt"/>
                </a:rPr>
                <a:t>33,04%</a:t>
              </a:r>
            </a:p>
          </p:txBody>
        </p:sp>
      </p:grpSp>
      <p:sp>
        <p:nvSpPr>
          <p:cNvPr id="35" name="Google Shape;282;p28">
            <a:extLst>
              <a:ext uri="{FF2B5EF4-FFF2-40B4-BE49-F238E27FC236}">
                <a16:creationId xmlns:a16="http://schemas.microsoft.com/office/drawing/2014/main" id="{5E4F90C5-EA8E-4FEA-AC93-435087708B56}"/>
              </a:ext>
            </a:extLst>
          </p:cNvPr>
          <p:cNvSpPr txBox="1">
            <a:spLocks/>
          </p:cNvSpPr>
          <p:nvPr/>
        </p:nvSpPr>
        <p:spPr>
          <a:xfrm>
            <a:off x="4604993" y="4755500"/>
            <a:ext cx="2957434" cy="1098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 eaLnBrk="1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indent="0" algn="ctr">
              <a:buFont typeface="Chivo"/>
              <a:buNone/>
            </a:pPr>
            <a:r>
              <a:rPr lang="hu-HU" sz="2000" dirty="0">
                <a:solidFill>
                  <a:schemeClr val="bg1"/>
                </a:solidFill>
                <a:latin typeface="+mn-lt"/>
              </a:rPr>
              <a:t>Célzott egészség</a:t>
            </a:r>
          </a:p>
          <a:p>
            <a:pPr marL="0" indent="0" algn="ctr">
              <a:buFont typeface="Chivo"/>
              <a:buNone/>
            </a:pPr>
            <a:r>
              <a:rPr lang="hu-HU" sz="2000" dirty="0">
                <a:solidFill>
                  <a:schemeClr val="bg1"/>
                </a:solidFill>
                <a:latin typeface="+mn-lt"/>
              </a:rPr>
              <a:t>Munkáltató fizeti</a:t>
            </a:r>
          </a:p>
        </p:txBody>
      </p:sp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73D296E2-252A-4D44-BE46-2AA9AD8A6803}"/>
              </a:ext>
            </a:extLst>
          </p:cNvPr>
          <p:cNvGrpSpPr/>
          <p:nvPr/>
        </p:nvGrpSpPr>
        <p:grpSpPr>
          <a:xfrm>
            <a:off x="1237505" y="1876681"/>
            <a:ext cx="2776326" cy="2776318"/>
            <a:chOff x="1237505" y="2021821"/>
            <a:chExt cx="2776326" cy="2776318"/>
          </a:xfrm>
        </p:grpSpPr>
        <p:grpSp>
          <p:nvGrpSpPr>
            <p:cNvPr id="16" name="Ábra 7">
              <a:extLst>
                <a:ext uri="{FF2B5EF4-FFF2-40B4-BE49-F238E27FC236}">
                  <a16:creationId xmlns:a16="http://schemas.microsoft.com/office/drawing/2014/main" id="{66E67EC0-8FC6-45A4-A950-6E10BCA292E8}"/>
                </a:ext>
              </a:extLst>
            </p:cNvPr>
            <p:cNvGrpSpPr/>
            <p:nvPr/>
          </p:nvGrpSpPr>
          <p:grpSpPr>
            <a:xfrm>
              <a:off x="1237505" y="2021821"/>
              <a:ext cx="2776326" cy="2776318"/>
              <a:chOff x="4439112" y="727087"/>
              <a:chExt cx="4068522" cy="4068512"/>
            </a:xfrm>
          </p:grpSpPr>
          <p:sp>
            <p:nvSpPr>
              <p:cNvPr id="18" name="Szabadkézi sokszög: alakzat 17">
                <a:extLst>
                  <a:ext uri="{FF2B5EF4-FFF2-40B4-BE49-F238E27FC236}">
                    <a16:creationId xmlns:a16="http://schemas.microsoft.com/office/drawing/2014/main" id="{6CDB100B-80A7-47BA-BAE7-714E291AFFAE}"/>
                  </a:ext>
                </a:extLst>
              </p:cNvPr>
              <p:cNvSpPr/>
              <p:nvPr/>
            </p:nvSpPr>
            <p:spPr>
              <a:xfrm>
                <a:off x="4439112" y="727087"/>
                <a:ext cx="4068522" cy="4068512"/>
              </a:xfrm>
              <a:custGeom>
                <a:avLst/>
                <a:gdLst>
                  <a:gd name="connsiteX0" fmla="*/ 4068522 w 4068522"/>
                  <a:gd name="connsiteY0" fmla="*/ 2034256 h 4068512"/>
                  <a:gd name="connsiteX1" fmla="*/ 2034261 w 4068522"/>
                  <a:gd name="connsiteY1" fmla="*/ 4068512 h 4068512"/>
                  <a:gd name="connsiteX2" fmla="*/ 0 w 4068522"/>
                  <a:gd name="connsiteY2" fmla="*/ 2034256 h 4068512"/>
                  <a:gd name="connsiteX3" fmla="*/ 2034261 w 4068522"/>
                  <a:gd name="connsiteY3" fmla="*/ 0 h 4068512"/>
                  <a:gd name="connsiteX4" fmla="*/ 4068522 w 4068522"/>
                  <a:gd name="connsiteY4" fmla="*/ 2034256 h 406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8522" h="4068512">
                    <a:moveTo>
                      <a:pt x="4068522" y="2034256"/>
                    </a:moveTo>
                    <a:cubicBezTo>
                      <a:pt x="4068522" y="3157745"/>
                      <a:pt x="3157752" y="4068512"/>
                      <a:pt x="2034261" y="4068512"/>
                    </a:cubicBezTo>
                    <a:cubicBezTo>
                      <a:pt x="910770" y="4068512"/>
                      <a:pt x="0" y="3157745"/>
                      <a:pt x="0" y="2034256"/>
                    </a:cubicBezTo>
                    <a:cubicBezTo>
                      <a:pt x="0" y="910767"/>
                      <a:pt x="910770" y="0"/>
                      <a:pt x="2034261" y="0"/>
                    </a:cubicBezTo>
                    <a:cubicBezTo>
                      <a:pt x="3157752" y="0"/>
                      <a:pt x="4068522" y="910767"/>
                      <a:pt x="4068522" y="203425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49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hu-HU"/>
              </a:p>
            </p:txBody>
          </p:sp>
          <p:sp>
            <p:nvSpPr>
              <p:cNvPr id="20" name="Szabadkézi sokszög: alakzat 19">
                <a:extLst>
                  <a:ext uri="{FF2B5EF4-FFF2-40B4-BE49-F238E27FC236}">
                    <a16:creationId xmlns:a16="http://schemas.microsoft.com/office/drawing/2014/main" id="{7FCA1D52-FC48-4CD9-A5F4-B9758F8687CE}"/>
                  </a:ext>
                </a:extLst>
              </p:cNvPr>
              <p:cNvSpPr/>
              <p:nvPr/>
            </p:nvSpPr>
            <p:spPr>
              <a:xfrm>
                <a:off x="4816553" y="1104527"/>
                <a:ext cx="3313639" cy="3313631"/>
              </a:xfrm>
              <a:custGeom>
                <a:avLst/>
                <a:gdLst>
                  <a:gd name="connsiteX0" fmla="*/ 3313640 w 3313639"/>
                  <a:gd name="connsiteY0" fmla="*/ 1656816 h 3313631"/>
                  <a:gd name="connsiteX1" fmla="*/ 1656820 w 3313639"/>
                  <a:gd name="connsiteY1" fmla="*/ 3313632 h 3313631"/>
                  <a:gd name="connsiteX2" fmla="*/ 0 w 3313639"/>
                  <a:gd name="connsiteY2" fmla="*/ 1656816 h 3313631"/>
                  <a:gd name="connsiteX3" fmla="*/ 1656820 w 3313639"/>
                  <a:gd name="connsiteY3" fmla="*/ 0 h 3313631"/>
                  <a:gd name="connsiteX4" fmla="*/ 3313640 w 3313639"/>
                  <a:gd name="connsiteY4" fmla="*/ 1656816 h 3313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13639" h="3313631">
                    <a:moveTo>
                      <a:pt x="3313640" y="1656816"/>
                    </a:moveTo>
                    <a:cubicBezTo>
                      <a:pt x="3313640" y="2571850"/>
                      <a:pt x="2571856" y="3313632"/>
                      <a:pt x="1656820" y="3313632"/>
                    </a:cubicBezTo>
                    <a:cubicBezTo>
                      <a:pt x="741784" y="3313632"/>
                      <a:pt x="0" y="2571850"/>
                      <a:pt x="0" y="1656816"/>
                    </a:cubicBezTo>
                    <a:cubicBezTo>
                      <a:pt x="0" y="741782"/>
                      <a:pt x="741784" y="0"/>
                      <a:pt x="1656820" y="0"/>
                    </a:cubicBezTo>
                    <a:cubicBezTo>
                      <a:pt x="2571856" y="0"/>
                      <a:pt x="3313640" y="741782"/>
                      <a:pt x="3313640" y="16568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490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hu-HU"/>
              </a:p>
            </p:txBody>
          </p:sp>
        </p:grpSp>
        <p:sp>
          <p:nvSpPr>
            <p:cNvPr id="36" name="Google Shape;281;p28">
              <a:extLst>
                <a:ext uri="{FF2B5EF4-FFF2-40B4-BE49-F238E27FC236}">
                  <a16:creationId xmlns:a16="http://schemas.microsoft.com/office/drawing/2014/main" id="{DBACC2EE-9BB2-4F9B-9ACD-D326E8742F1B}"/>
                </a:ext>
              </a:extLst>
            </p:cNvPr>
            <p:cNvSpPr txBox="1">
              <a:spLocks/>
            </p:cNvSpPr>
            <p:nvPr/>
          </p:nvSpPr>
          <p:spPr>
            <a:xfrm>
              <a:off x="1495066" y="2911558"/>
              <a:ext cx="2217073" cy="904772"/>
            </a:xfrm>
            <a:prstGeom prst="rect">
              <a:avLst/>
            </a:prstGeom>
            <a:noFill/>
            <a:ln>
              <a:noFill/>
            </a:ln>
            <a:effectLst>
              <a:outerShdw blurRad="28575" dist="9525" dir="5400000" algn="bl" rotWithShape="0">
                <a:srgbClr val="00001A">
                  <a:alpha val="15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1pPr>
              <a:lvl2pPr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2pPr>
              <a:lvl3pPr marR="0" lvl="2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3pPr>
              <a:lvl4pPr marR="0" lvl="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4pPr>
              <a:lvl5pPr marR="0" lvl="4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5pPr>
              <a:lvl6pPr marR="0" lvl="5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6pPr>
              <a:lvl7pPr marR="0" lvl="6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7pPr>
              <a:lvl8pPr marR="0" lvl="7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8pPr>
              <a:lvl9pPr marR="0" lvl="8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Roboto Slab"/>
                <a:buNone/>
                <a:defRPr sz="3200" b="1" i="0" u="none" strike="noStrike" cap="none">
                  <a:solidFill>
                    <a:schemeClr val="lt1"/>
                  </a:solidFill>
                  <a:latin typeface="Roboto Slab"/>
                  <a:ea typeface="Roboto Slab"/>
                  <a:cs typeface="Roboto Slab"/>
                  <a:sym typeface="Roboto Slab"/>
                </a:defRPr>
              </a:lvl9pPr>
            </a:lstStyle>
            <a:p>
              <a:pPr algn="ctr"/>
              <a:r>
                <a:rPr lang="hu-HU" sz="4800" b="0" dirty="0">
                  <a:solidFill>
                    <a:schemeClr val="accent3"/>
                  </a:solidFill>
                  <a:latin typeface="+mj-lt"/>
                </a:rPr>
                <a:t>69,5%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32992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/>
      <p:bldP spid="33" grpId="0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C0C1FF0F-1B88-4D00-B890-FFCC72CFC7FE}"/>
              </a:ext>
            </a:extLst>
          </p:cNvPr>
          <p:cNvSpPr/>
          <p:nvPr/>
        </p:nvSpPr>
        <p:spPr>
          <a:xfrm flipH="1">
            <a:off x="-157378" y="0"/>
            <a:ext cx="618194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B787EF0F-F2B6-4204-8B4C-7F021DEBA08E}"/>
              </a:ext>
            </a:extLst>
          </p:cNvPr>
          <p:cNvSpPr/>
          <p:nvPr/>
        </p:nvSpPr>
        <p:spPr>
          <a:xfrm flipH="1">
            <a:off x="6024562" y="0"/>
            <a:ext cx="61819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grpSp>
        <p:nvGrpSpPr>
          <p:cNvPr id="54" name="Csoportba foglalás 53">
            <a:extLst>
              <a:ext uri="{FF2B5EF4-FFF2-40B4-BE49-F238E27FC236}">
                <a16:creationId xmlns:a16="http://schemas.microsoft.com/office/drawing/2014/main" id="{6323A488-354A-4DFD-B9C2-901EEAF03809}"/>
              </a:ext>
            </a:extLst>
          </p:cNvPr>
          <p:cNvGrpSpPr/>
          <p:nvPr/>
        </p:nvGrpSpPr>
        <p:grpSpPr>
          <a:xfrm>
            <a:off x="-72570" y="-819444"/>
            <a:ext cx="12235199" cy="4086969"/>
            <a:chOff x="0" y="-1066189"/>
            <a:chExt cx="12235199" cy="4086969"/>
          </a:xfrm>
        </p:grpSpPr>
        <p:grpSp>
          <p:nvGrpSpPr>
            <p:cNvPr id="6" name="Ábra 2">
              <a:extLst>
                <a:ext uri="{FF2B5EF4-FFF2-40B4-BE49-F238E27FC236}">
                  <a16:creationId xmlns:a16="http://schemas.microsoft.com/office/drawing/2014/main" id="{092301E4-3658-4395-BE30-703BAA2CBA8B}"/>
                </a:ext>
              </a:extLst>
            </p:cNvPr>
            <p:cNvGrpSpPr/>
            <p:nvPr/>
          </p:nvGrpSpPr>
          <p:grpSpPr>
            <a:xfrm flipV="1">
              <a:off x="0" y="-1066189"/>
              <a:ext cx="12235199" cy="4086969"/>
              <a:chOff x="0" y="2185062"/>
              <a:chExt cx="12235199" cy="5242955"/>
            </a:xfrm>
          </p:grpSpPr>
          <p:sp>
            <p:nvSpPr>
              <p:cNvPr id="7" name="Szabadkézi sokszög: alakzat 6">
                <a:extLst>
                  <a:ext uri="{FF2B5EF4-FFF2-40B4-BE49-F238E27FC236}">
                    <a16:creationId xmlns:a16="http://schemas.microsoft.com/office/drawing/2014/main" id="{C77854D1-1ACD-44B0-9521-75DAD8581F3C}"/>
                  </a:ext>
                </a:extLst>
              </p:cNvPr>
              <p:cNvSpPr/>
              <p:nvPr/>
            </p:nvSpPr>
            <p:spPr>
              <a:xfrm>
                <a:off x="0" y="2185062"/>
                <a:ext cx="12235199" cy="5242955"/>
              </a:xfrm>
              <a:custGeom>
                <a:avLst/>
                <a:gdLst>
                  <a:gd name="connsiteX0" fmla="*/ 12235200 w 12235199"/>
                  <a:gd name="connsiteY0" fmla="*/ 4382065 h 4382065"/>
                  <a:gd name="connsiteX1" fmla="*/ 12235200 w 12235199"/>
                  <a:gd name="connsiteY1" fmla="*/ 3309613 h 4382065"/>
                  <a:gd name="connsiteX2" fmla="*/ 10055696 w 12235199"/>
                  <a:gd name="connsiteY2" fmla="*/ 1147409 h 4382065"/>
                  <a:gd name="connsiteX3" fmla="*/ 6117600 w 12235199"/>
                  <a:gd name="connsiteY3" fmla="*/ 0 h 4382065"/>
                  <a:gd name="connsiteX4" fmla="*/ 2179503 w 12235199"/>
                  <a:gd name="connsiteY4" fmla="*/ 1153175 h 4382065"/>
                  <a:gd name="connsiteX5" fmla="*/ 0 w 12235199"/>
                  <a:gd name="connsiteY5" fmla="*/ 3309613 h 4382065"/>
                  <a:gd name="connsiteX6" fmla="*/ 0 w 12235199"/>
                  <a:gd name="connsiteY6" fmla="*/ 4382065 h 4382065"/>
                  <a:gd name="connsiteX7" fmla="*/ 12235200 w 12235199"/>
                  <a:gd name="connsiteY7" fmla="*/ 4382065 h 4382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35199" h="4382065">
                    <a:moveTo>
                      <a:pt x="12235200" y="4382065"/>
                    </a:moveTo>
                    <a:lnTo>
                      <a:pt x="12235200" y="3309613"/>
                    </a:lnTo>
                    <a:cubicBezTo>
                      <a:pt x="11670143" y="2450497"/>
                      <a:pt x="10932111" y="1712465"/>
                      <a:pt x="10055696" y="1147409"/>
                    </a:cubicBezTo>
                    <a:cubicBezTo>
                      <a:pt x="8879457" y="397845"/>
                      <a:pt x="7518709" y="0"/>
                      <a:pt x="6117600" y="0"/>
                    </a:cubicBezTo>
                    <a:cubicBezTo>
                      <a:pt x="4716491" y="0"/>
                      <a:pt x="3355743" y="397845"/>
                      <a:pt x="2179503" y="1153175"/>
                    </a:cubicBezTo>
                    <a:cubicBezTo>
                      <a:pt x="1303089" y="1712465"/>
                      <a:pt x="565056" y="2450497"/>
                      <a:pt x="0" y="3309613"/>
                    </a:cubicBezTo>
                    <a:lnTo>
                      <a:pt x="0" y="4382065"/>
                    </a:lnTo>
                    <a:lnTo>
                      <a:pt x="12235200" y="4382065"/>
                    </a:lnTo>
                    <a:close/>
                  </a:path>
                </a:pathLst>
              </a:custGeom>
              <a:solidFill>
                <a:srgbClr val="88C79A"/>
              </a:solidFill>
              <a:ln w="57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hu-HU"/>
              </a:p>
            </p:txBody>
          </p:sp>
          <p:sp>
            <p:nvSpPr>
              <p:cNvPr id="8" name="Szabadkézi sokszög: alakzat 7">
                <a:extLst>
                  <a:ext uri="{FF2B5EF4-FFF2-40B4-BE49-F238E27FC236}">
                    <a16:creationId xmlns:a16="http://schemas.microsoft.com/office/drawing/2014/main" id="{E118D9C4-53C1-4284-9D89-4845CA63DFF9}"/>
                  </a:ext>
                </a:extLst>
              </p:cNvPr>
              <p:cNvSpPr/>
              <p:nvPr/>
            </p:nvSpPr>
            <p:spPr>
              <a:xfrm>
                <a:off x="0" y="2805938"/>
                <a:ext cx="12235199" cy="4622078"/>
              </a:xfrm>
              <a:custGeom>
                <a:avLst/>
                <a:gdLst>
                  <a:gd name="connsiteX0" fmla="*/ 12235200 w 12235199"/>
                  <a:gd name="connsiteY0" fmla="*/ 3863137 h 3863136"/>
                  <a:gd name="connsiteX1" fmla="*/ 12235200 w 12235199"/>
                  <a:gd name="connsiteY1" fmla="*/ 3840073 h 3863136"/>
                  <a:gd name="connsiteX2" fmla="*/ 6117600 w 12235199"/>
                  <a:gd name="connsiteY2" fmla="*/ 0 h 3863136"/>
                  <a:gd name="connsiteX3" fmla="*/ 0 w 12235199"/>
                  <a:gd name="connsiteY3" fmla="*/ 3840073 h 3863136"/>
                  <a:gd name="connsiteX4" fmla="*/ 0 w 12235199"/>
                  <a:gd name="connsiteY4" fmla="*/ 3863137 h 3863136"/>
                  <a:gd name="connsiteX5" fmla="*/ 12235200 w 12235199"/>
                  <a:gd name="connsiteY5" fmla="*/ 3863137 h 3863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35199" h="3863136">
                    <a:moveTo>
                      <a:pt x="12235200" y="3863137"/>
                    </a:moveTo>
                    <a:lnTo>
                      <a:pt x="12235200" y="3840073"/>
                    </a:lnTo>
                    <a:cubicBezTo>
                      <a:pt x="11139682" y="1568318"/>
                      <a:pt x="8810267" y="0"/>
                      <a:pt x="6117600" y="0"/>
                    </a:cubicBezTo>
                    <a:cubicBezTo>
                      <a:pt x="3424934" y="0"/>
                      <a:pt x="1095517" y="1568318"/>
                      <a:pt x="0" y="3840073"/>
                    </a:cubicBezTo>
                    <a:lnTo>
                      <a:pt x="0" y="3863137"/>
                    </a:lnTo>
                    <a:lnTo>
                      <a:pt x="12235200" y="3863137"/>
                    </a:lnTo>
                    <a:close/>
                  </a:path>
                </a:pathLst>
              </a:custGeom>
              <a:solidFill>
                <a:srgbClr val="E2E2E2"/>
              </a:solidFill>
              <a:ln w="57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hu-HU"/>
              </a:p>
            </p:txBody>
          </p:sp>
        </p:grpSp>
        <p:sp>
          <p:nvSpPr>
            <p:cNvPr id="2" name="Google Shape;19;p2">
              <a:extLst>
                <a:ext uri="{FF2B5EF4-FFF2-40B4-BE49-F238E27FC236}">
                  <a16:creationId xmlns:a16="http://schemas.microsoft.com/office/drawing/2014/main" id="{72BFF9A5-E749-4CFA-B4FF-04EFCA478822}"/>
                </a:ext>
              </a:extLst>
            </p:cNvPr>
            <p:cNvSpPr txBox="1">
              <a:spLocks/>
            </p:cNvSpPr>
            <p:nvPr/>
          </p:nvSpPr>
          <p:spPr>
            <a:xfrm>
              <a:off x="1996607" y="694862"/>
              <a:ext cx="8221449" cy="1830626"/>
            </a:xfrm>
            <a:prstGeom prst="rect">
              <a:avLst/>
            </a:prstGeom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5000" b="0" i="0" u="none" strike="noStrike" cap="none">
                  <a:solidFill>
                    <a:schemeClr val="accent3"/>
                  </a:solidFill>
                  <a:latin typeface="+mj-lt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hu-HU" sz="4000" dirty="0"/>
                <a:t>Szerződéskötés</a:t>
              </a:r>
            </a:p>
            <a:p>
              <a:pPr algn="ctr"/>
              <a:r>
                <a:rPr lang="hu-HU" sz="4000" dirty="0"/>
                <a:t>menete</a:t>
              </a:r>
            </a:p>
          </p:txBody>
        </p:sp>
      </p:grpSp>
      <p:sp>
        <p:nvSpPr>
          <p:cNvPr id="43" name="Ellipszis 42">
            <a:extLst>
              <a:ext uri="{FF2B5EF4-FFF2-40B4-BE49-F238E27FC236}">
                <a16:creationId xmlns:a16="http://schemas.microsoft.com/office/drawing/2014/main" id="{70C33794-8472-418B-87C8-9DA141F72D2B}"/>
              </a:ext>
            </a:extLst>
          </p:cNvPr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5" name="Picture 1">
            <a:extLst>
              <a:ext uri="{FF2B5EF4-FFF2-40B4-BE49-F238E27FC236}">
                <a16:creationId xmlns:a16="http://schemas.microsoft.com/office/drawing/2014/main" id="{655784C3-4B25-406E-B2AA-63C3908F3E10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748" y="6316271"/>
            <a:ext cx="843470" cy="3878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7" name="Szövegdoboz 46">
            <a:extLst>
              <a:ext uri="{FF2B5EF4-FFF2-40B4-BE49-F238E27FC236}">
                <a16:creationId xmlns:a16="http://schemas.microsoft.com/office/drawing/2014/main" id="{41C84D59-CF09-4743-9F2D-AC196ABF9EFA}"/>
              </a:ext>
            </a:extLst>
          </p:cNvPr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</p:spPr>
        <p:txBody>
          <a:bodyPr wrap="square" lIns="150894" tIns="75447" rIns="150894" bIns="75447" rtlCol="0">
            <a:spAutoFit/>
          </a:bodyPr>
          <a:lstStyle/>
          <a:p>
            <a:r>
              <a:rPr lang="hu-HU" sz="1200" u="sng" dirty="0">
                <a:solidFill>
                  <a:srgbClr val="AAC1B7"/>
                </a:solidFill>
              </a:rPr>
              <a:t>www.izys.hu</a:t>
            </a:r>
          </a:p>
        </p:txBody>
      </p:sp>
      <p:sp>
        <p:nvSpPr>
          <p:cNvPr id="49" name="Rectangle 6">
            <a:extLst>
              <a:ext uri="{FF2B5EF4-FFF2-40B4-BE49-F238E27FC236}">
                <a16:creationId xmlns:a16="http://schemas.microsoft.com/office/drawing/2014/main" id="{B24A0F14-E877-48D8-9D65-D6D2BF55A8BB}"/>
              </a:ext>
            </a:extLst>
          </p:cNvPr>
          <p:cNvSpPr>
            <a:spLocks/>
          </p:cNvSpPr>
          <p:nvPr/>
        </p:nvSpPr>
        <p:spPr bwMode="auto">
          <a:xfrm>
            <a:off x="2854962" y="6443772"/>
            <a:ext cx="1489973" cy="3180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100" b="1" dirty="0">
                <a:solidFill>
                  <a:srgbClr val="AAC1B7"/>
                </a:solidFill>
                <a:ea typeface="MS PGothic" pitchFamily="34" charset="-128"/>
                <a:sym typeface="Baskerville SemiBold" charset="0"/>
              </a:rPr>
              <a:t>+36 1 769 0061</a:t>
            </a:r>
          </a:p>
        </p:txBody>
      </p:sp>
      <p:sp>
        <p:nvSpPr>
          <p:cNvPr id="51" name="Google Shape;105;p9">
            <a:extLst>
              <a:ext uri="{FF2B5EF4-FFF2-40B4-BE49-F238E27FC236}">
                <a16:creationId xmlns:a16="http://schemas.microsoft.com/office/drawing/2014/main" id="{00055868-512D-4592-8BBB-10BF4AA074F5}"/>
              </a:ext>
            </a:extLst>
          </p:cNvPr>
          <p:cNvSpPr txBox="1">
            <a:spLocks/>
          </p:cNvSpPr>
          <p:nvPr/>
        </p:nvSpPr>
        <p:spPr>
          <a:xfrm>
            <a:off x="345633" y="6348245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AAC1B7"/>
                </a:solidFill>
              </a:rPr>
              <a:pPr/>
              <a:t>25</a:t>
            </a:fld>
            <a:endParaRPr lang="en" dirty="0">
              <a:solidFill>
                <a:srgbClr val="AAC1B7"/>
              </a:solidFill>
            </a:endParaRPr>
          </a:p>
        </p:txBody>
      </p:sp>
      <p:sp>
        <p:nvSpPr>
          <p:cNvPr id="21" name="Google Shape;278;p28">
            <a:extLst>
              <a:ext uri="{FF2B5EF4-FFF2-40B4-BE49-F238E27FC236}">
                <a16:creationId xmlns:a16="http://schemas.microsoft.com/office/drawing/2014/main" id="{CE586BD9-C1DC-4C0C-94A0-5267E7ED1486}"/>
              </a:ext>
            </a:extLst>
          </p:cNvPr>
          <p:cNvSpPr txBox="1">
            <a:spLocks/>
          </p:cNvSpPr>
          <p:nvPr/>
        </p:nvSpPr>
        <p:spPr>
          <a:xfrm>
            <a:off x="1037508" y="3627982"/>
            <a:ext cx="5377539" cy="1385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 eaLnBrk="1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indent="0">
              <a:buNone/>
            </a:pPr>
            <a:r>
              <a:rPr lang="hu-HU" dirty="0">
                <a:solidFill>
                  <a:schemeClr val="accent1"/>
                </a:solidFill>
                <a:latin typeface="+mj-lt"/>
              </a:rPr>
              <a:t>Munkáltató:</a:t>
            </a:r>
          </a:p>
          <a:p>
            <a:pPr marL="800100" lvl="1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hu-HU" sz="1900" dirty="0">
                <a:solidFill>
                  <a:schemeClr val="bg1"/>
                </a:solidFill>
              </a:rPr>
              <a:t>Szerződést köt</a:t>
            </a:r>
          </a:p>
          <a:p>
            <a:pPr marL="800100" lvl="1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hu-HU" sz="1900" dirty="0">
                <a:solidFill>
                  <a:schemeClr val="bg1"/>
                </a:solidFill>
              </a:rPr>
              <a:t>Listát készít</a:t>
            </a:r>
          </a:p>
          <a:p>
            <a:pPr marL="800100" lvl="1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hu-HU" sz="1900" dirty="0">
                <a:solidFill>
                  <a:schemeClr val="bg1"/>
                </a:solidFill>
              </a:rPr>
              <a:t>Utal</a:t>
            </a:r>
            <a:endParaRPr lang="hu-HU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2" name="Google Shape;278;p28">
            <a:extLst>
              <a:ext uri="{FF2B5EF4-FFF2-40B4-BE49-F238E27FC236}">
                <a16:creationId xmlns:a16="http://schemas.microsoft.com/office/drawing/2014/main" id="{A939831F-3CC4-4A72-AEEB-ED4169018C7E}"/>
              </a:ext>
            </a:extLst>
          </p:cNvPr>
          <p:cNvSpPr txBox="1">
            <a:spLocks/>
          </p:cNvSpPr>
          <p:nvPr/>
        </p:nvSpPr>
        <p:spPr>
          <a:xfrm>
            <a:off x="6730084" y="3627982"/>
            <a:ext cx="5377539" cy="4311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 eaLnBrk="1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indent="0">
              <a:buNone/>
            </a:pPr>
            <a:r>
              <a:rPr lang="hu-HU" dirty="0">
                <a:solidFill>
                  <a:srgbClr val="106B6B"/>
                </a:solidFill>
                <a:latin typeface="+mj-lt"/>
              </a:rPr>
              <a:t>Dolgozó kitölti a belépési nyilatkozatot: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hu-HU" sz="1900" dirty="0">
                <a:solidFill>
                  <a:srgbClr val="106B6B"/>
                </a:solidFill>
                <a:latin typeface="+mn-lt"/>
              </a:rPr>
              <a:t>Online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hu-HU" sz="1900" dirty="0">
                <a:solidFill>
                  <a:srgbClr val="106B6B"/>
                </a:solidFill>
                <a:latin typeface="+mn-lt"/>
              </a:rPr>
              <a:t>Egyénileg papíralapon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hu-HU" sz="1900" dirty="0">
                <a:solidFill>
                  <a:srgbClr val="106B6B"/>
                </a:solidFill>
                <a:latin typeface="+mn-lt"/>
              </a:rPr>
              <a:t>Cégtől kapott </a:t>
            </a:r>
            <a:r>
              <a:rPr lang="hu-HU" sz="1900" dirty="0" err="1">
                <a:solidFill>
                  <a:srgbClr val="106B6B"/>
                </a:solidFill>
                <a:latin typeface="+mn-lt"/>
              </a:rPr>
              <a:t>excel</a:t>
            </a:r>
            <a:r>
              <a:rPr lang="hu-HU" sz="1900" dirty="0">
                <a:solidFill>
                  <a:srgbClr val="106B6B"/>
                </a:solidFill>
                <a:latin typeface="+mn-lt"/>
              </a:rPr>
              <a:t> tábla alapján legeneráljuk a belépési nyilatkozatokat, ők már csak aláírják</a:t>
            </a:r>
          </a:p>
        </p:txBody>
      </p:sp>
      <p:grpSp>
        <p:nvGrpSpPr>
          <p:cNvPr id="23" name="Ábra 43">
            <a:extLst>
              <a:ext uri="{FF2B5EF4-FFF2-40B4-BE49-F238E27FC236}">
                <a16:creationId xmlns:a16="http://schemas.microsoft.com/office/drawing/2014/main" id="{DEE42258-D4DA-441B-8027-FA90ED350F4F}"/>
              </a:ext>
            </a:extLst>
          </p:cNvPr>
          <p:cNvGrpSpPr/>
          <p:nvPr/>
        </p:nvGrpSpPr>
        <p:grpSpPr>
          <a:xfrm>
            <a:off x="5547243" y="3664857"/>
            <a:ext cx="897246" cy="897246"/>
            <a:chOff x="5688312" y="2908581"/>
            <a:chExt cx="897246" cy="897246"/>
          </a:xfrm>
        </p:grpSpPr>
        <p:sp>
          <p:nvSpPr>
            <p:cNvPr id="24" name="Szabadkézi sokszög: alakzat 23">
              <a:extLst>
                <a:ext uri="{FF2B5EF4-FFF2-40B4-BE49-F238E27FC236}">
                  <a16:creationId xmlns:a16="http://schemas.microsoft.com/office/drawing/2014/main" id="{5C2F4879-79E0-4BBD-A5D8-11552998C89D}"/>
                </a:ext>
              </a:extLst>
            </p:cNvPr>
            <p:cNvSpPr/>
            <p:nvPr/>
          </p:nvSpPr>
          <p:spPr>
            <a:xfrm rot="-2308260">
              <a:off x="5688325" y="2908552"/>
              <a:ext cx="897219" cy="897219"/>
            </a:xfrm>
            <a:custGeom>
              <a:avLst/>
              <a:gdLst>
                <a:gd name="connsiteX0" fmla="*/ 897219 w 897219"/>
                <a:gd name="connsiteY0" fmla="*/ 448610 h 897219"/>
                <a:gd name="connsiteX1" fmla="*/ 448610 w 897219"/>
                <a:gd name="connsiteY1" fmla="*/ 897219 h 897219"/>
                <a:gd name="connsiteX2" fmla="*/ 0 w 897219"/>
                <a:gd name="connsiteY2" fmla="*/ 448610 h 897219"/>
                <a:gd name="connsiteX3" fmla="*/ 448610 w 897219"/>
                <a:gd name="connsiteY3" fmla="*/ 0 h 897219"/>
                <a:gd name="connsiteX4" fmla="*/ 897219 w 897219"/>
                <a:gd name="connsiteY4" fmla="*/ 448610 h 897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7219" h="897219">
                  <a:moveTo>
                    <a:pt x="897219" y="448610"/>
                  </a:moveTo>
                  <a:cubicBezTo>
                    <a:pt x="897219" y="696370"/>
                    <a:pt x="696370" y="897219"/>
                    <a:pt x="448610" y="897219"/>
                  </a:cubicBezTo>
                  <a:cubicBezTo>
                    <a:pt x="200849" y="897219"/>
                    <a:pt x="0" y="696370"/>
                    <a:pt x="0" y="448610"/>
                  </a:cubicBezTo>
                  <a:cubicBezTo>
                    <a:pt x="0" y="200849"/>
                    <a:pt x="200849" y="0"/>
                    <a:pt x="448610" y="0"/>
                  </a:cubicBezTo>
                  <a:cubicBezTo>
                    <a:pt x="696370" y="0"/>
                    <a:pt x="897219" y="200849"/>
                    <a:pt x="897219" y="448610"/>
                  </a:cubicBezTo>
                  <a:close/>
                </a:path>
              </a:pathLst>
            </a:custGeom>
            <a:solidFill>
              <a:srgbClr val="D7DDDA"/>
            </a:solidFill>
            <a:ln w="263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/>
            </a:p>
          </p:txBody>
        </p:sp>
        <p:sp>
          <p:nvSpPr>
            <p:cNvPr id="26" name="Szabadkézi sokszög: alakzat 25">
              <a:extLst>
                <a:ext uri="{FF2B5EF4-FFF2-40B4-BE49-F238E27FC236}">
                  <a16:creationId xmlns:a16="http://schemas.microsoft.com/office/drawing/2014/main" id="{4374D282-C0F8-4538-8C17-2C322B87BE1A}"/>
                </a:ext>
              </a:extLst>
            </p:cNvPr>
            <p:cNvSpPr/>
            <p:nvPr/>
          </p:nvSpPr>
          <p:spPr>
            <a:xfrm>
              <a:off x="5975958" y="3066918"/>
              <a:ext cx="356259" cy="596404"/>
            </a:xfrm>
            <a:custGeom>
              <a:avLst/>
              <a:gdLst>
                <a:gd name="connsiteX0" fmla="*/ 60696 w 356259"/>
                <a:gd name="connsiteY0" fmla="*/ 596405 h 596404"/>
                <a:gd name="connsiteX1" fmla="*/ 21112 w 356259"/>
                <a:gd name="connsiteY1" fmla="*/ 580571 h 596404"/>
                <a:gd name="connsiteX2" fmla="*/ 21112 w 356259"/>
                <a:gd name="connsiteY2" fmla="*/ 501402 h 596404"/>
                <a:gd name="connsiteX3" fmla="*/ 221673 w 356259"/>
                <a:gd name="connsiteY3" fmla="*/ 300841 h 596404"/>
                <a:gd name="connsiteX4" fmla="*/ 15834 w 356259"/>
                <a:gd name="connsiteY4" fmla="*/ 95003 h 596404"/>
                <a:gd name="connsiteX5" fmla="*/ 15834 w 356259"/>
                <a:gd name="connsiteY5" fmla="*/ 15834 h 596404"/>
                <a:gd name="connsiteX6" fmla="*/ 95003 w 356259"/>
                <a:gd name="connsiteY6" fmla="*/ 15834 h 596404"/>
                <a:gd name="connsiteX7" fmla="*/ 340426 w 356259"/>
                <a:gd name="connsiteY7" fmla="*/ 261257 h 596404"/>
                <a:gd name="connsiteX8" fmla="*/ 356259 w 356259"/>
                <a:gd name="connsiteY8" fmla="*/ 300841 h 596404"/>
                <a:gd name="connsiteX9" fmla="*/ 340426 w 356259"/>
                <a:gd name="connsiteY9" fmla="*/ 340426 h 596404"/>
                <a:gd name="connsiteX10" fmla="*/ 100280 w 356259"/>
                <a:gd name="connsiteY10" fmla="*/ 580571 h 596404"/>
                <a:gd name="connsiteX11" fmla="*/ 60696 w 356259"/>
                <a:gd name="connsiteY11" fmla="*/ 596405 h 596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6259" h="596404">
                  <a:moveTo>
                    <a:pt x="60696" y="596405"/>
                  </a:moveTo>
                  <a:cubicBezTo>
                    <a:pt x="47501" y="596405"/>
                    <a:pt x="31668" y="591127"/>
                    <a:pt x="21112" y="580571"/>
                  </a:cubicBezTo>
                  <a:cubicBezTo>
                    <a:pt x="0" y="559459"/>
                    <a:pt x="0" y="522514"/>
                    <a:pt x="21112" y="501402"/>
                  </a:cubicBezTo>
                  <a:lnTo>
                    <a:pt x="221673" y="300841"/>
                  </a:lnTo>
                  <a:lnTo>
                    <a:pt x="15834" y="95003"/>
                  </a:lnTo>
                  <a:cubicBezTo>
                    <a:pt x="-5278" y="73891"/>
                    <a:pt x="-5278" y="36945"/>
                    <a:pt x="15834" y="15834"/>
                  </a:cubicBezTo>
                  <a:cubicBezTo>
                    <a:pt x="36945" y="-5278"/>
                    <a:pt x="73891" y="-5278"/>
                    <a:pt x="95003" y="15834"/>
                  </a:cubicBezTo>
                  <a:lnTo>
                    <a:pt x="340426" y="261257"/>
                  </a:lnTo>
                  <a:cubicBezTo>
                    <a:pt x="350982" y="271813"/>
                    <a:pt x="356259" y="285008"/>
                    <a:pt x="356259" y="300841"/>
                  </a:cubicBezTo>
                  <a:cubicBezTo>
                    <a:pt x="356259" y="316675"/>
                    <a:pt x="350982" y="329870"/>
                    <a:pt x="340426" y="340426"/>
                  </a:cubicBezTo>
                  <a:lnTo>
                    <a:pt x="100280" y="580571"/>
                  </a:lnTo>
                  <a:cubicBezTo>
                    <a:pt x="89725" y="591127"/>
                    <a:pt x="76530" y="596405"/>
                    <a:pt x="60696" y="596405"/>
                  </a:cubicBezTo>
                  <a:close/>
                </a:path>
              </a:pathLst>
            </a:custGeom>
            <a:solidFill>
              <a:schemeClr val="accent2"/>
            </a:solidFill>
            <a:ln w="26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3190279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A44374B2-4AC0-4221-8D3B-BF0FBA20BA8C}"/>
              </a:ext>
            </a:extLst>
          </p:cNvPr>
          <p:cNvSpPr/>
          <p:nvPr/>
        </p:nvSpPr>
        <p:spPr>
          <a:xfrm flipH="1">
            <a:off x="-11" y="0"/>
            <a:ext cx="1219201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096970E-8EE8-4C61-B26D-2DD7EB78B3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60" t="5714" r="3861" b="31189"/>
          <a:stretch/>
        </p:blipFill>
        <p:spPr>
          <a:xfrm>
            <a:off x="-61192" y="1850568"/>
            <a:ext cx="12253191" cy="5007432"/>
          </a:xfrm>
          <a:prstGeom prst="rect">
            <a:avLst/>
          </a:prstGeom>
        </p:spPr>
      </p:pic>
      <p:sp>
        <p:nvSpPr>
          <p:cNvPr id="26" name="Google Shape;19;p2">
            <a:extLst>
              <a:ext uri="{FF2B5EF4-FFF2-40B4-BE49-F238E27FC236}">
                <a16:creationId xmlns:a16="http://schemas.microsoft.com/office/drawing/2014/main" id="{86EC5D37-77A4-4B4F-8FF8-9B8C34A2EF7B}"/>
              </a:ext>
            </a:extLst>
          </p:cNvPr>
          <p:cNvSpPr txBox="1">
            <a:spLocks/>
          </p:cNvSpPr>
          <p:nvPr/>
        </p:nvSpPr>
        <p:spPr>
          <a:xfrm>
            <a:off x="345633" y="645884"/>
            <a:ext cx="6926023" cy="8345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hu-HU" sz="4000" dirty="0">
                <a:solidFill>
                  <a:schemeClr val="accent1"/>
                </a:solidFill>
              </a:rPr>
              <a:t>Képezni </a:t>
            </a:r>
            <a:r>
              <a:rPr lang="hu-HU" sz="4000" dirty="0">
                <a:solidFill>
                  <a:schemeClr val="bg1"/>
                </a:solidFill>
              </a:rPr>
              <a:t>akarod magad?</a:t>
            </a:r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CE288AA8-ED68-42F1-A6BB-FE9E3116F357}"/>
              </a:ext>
            </a:extLst>
          </p:cNvPr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AF8395F6-75E2-4835-B148-C9D8ADDBFECE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748" y="6316271"/>
            <a:ext cx="843470" cy="3878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8C5137C1-8412-4983-B173-50981169F251}"/>
              </a:ext>
            </a:extLst>
          </p:cNvPr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</p:spPr>
        <p:txBody>
          <a:bodyPr wrap="square" lIns="150894" tIns="75447" rIns="150894" bIns="75447" rtlCol="0">
            <a:spAutoFit/>
          </a:bodyPr>
          <a:lstStyle/>
          <a:p>
            <a:r>
              <a:rPr lang="hu-HU" sz="1200" u="sng" dirty="0">
                <a:solidFill>
                  <a:srgbClr val="AAC1B7"/>
                </a:solidFill>
              </a:rPr>
              <a:t>www.izys.hu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40D83E94-DB18-4E2D-AD38-2DF88E8A3062}"/>
              </a:ext>
            </a:extLst>
          </p:cNvPr>
          <p:cNvSpPr>
            <a:spLocks/>
          </p:cNvSpPr>
          <p:nvPr/>
        </p:nvSpPr>
        <p:spPr bwMode="auto">
          <a:xfrm>
            <a:off x="2854962" y="6443772"/>
            <a:ext cx="1489973" cy="3180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100" b="1" dirty="0">
                <a:solidFill>
                  <a:srgbClr val="AAC1B7"/>
                </a:solidFill>
                <a:ea typeface="MS PGothic" pitchFamily="34" charset="-128"/>
                <a:sym typeface="Baskerville SemiBold" charset="0"/>
              </a:rPr>
              <a:t>+36 1 769 0061</a:t>
            </a:r>
          </a:p>
        </p:txBody>
      </p:sp>
      <p:sp>
        <p:nvSpPr>
          <p:cNvPr id="25" name="Google Shape;105;p9">
            <a:extLst>
              <a:ext uri="{FF2B5EF4-FFF2-40B4-BE49-F238E27FC236}">
                <a16:creationId xmlns:a16="http://schemas.microsoft.com/office/drawing/2014/main" id="{E1BCD5F3-E951-4742-9F0B-F37037610FF5}"/>
              </a:ext>
            </a:extLst>
          </p:cNvPr>
          <p:cNvSpPr txBox="1">
            <a:spLocks/>
          </p:cNvSpPr>
          <p:nvPr/>
        </p:nvSpPr>
        <p:spPr>
          <a:xfrm>
            <a:off x="345633" y="6348245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AAC1B7"/>
                </a:solidFill>
              </a:rPr>
              <a:pPr/>
              <a:t>26</a:t>
            </a:fld>
            <a:endParaRPr lang="en" dirty="0">
              <a:solidFill>
                <a:srgbClr val="AAC1B7"/>
              </a:solidFill>
            </a:endParaRPr>
          </a:p>
        </p:txBody>
      </p:sp>
      <p:sp>
        <p:nvSpPr>
          <p:cNvPr id="4" name="Ellipszis 3">
            <a:extLst>
              <a:ext uri="{FF2B5EF4-FFF2-40B4-BE49-F238E27FC236}">
                <a16:creationId xmlns:a16="http://schemas.microsoft.com/office/drawing/2014/main" id="{3FECD803-BDFD-420E-AC9C-0239AC23CB31}"/>
              </a:ext>
            </a:extLst>
          </p:cNvPr>
          <p:cNvSpPr/>
          <p:nvPr/>
        </p:nvSpPr>
        <p:spPr>
          <a:xfrm>
            <a:off x="5398057" y="2510970"/>
            <a:ext cx="1395874" cy="44994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3101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5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146" name="Google Shape;146;p5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sp>
        <p:nvSpPr>
          <p:cNvPr id="4" name="Google Shape;19;p2">
            <a:extLst>
              <a:ext uri="{FF2B5EF4-FFF2-40B4-BE49-F238E27FC236}">
                <a16:creationId xmlns:a16="http://schemas.microsoft.com/office/drawing/2014/main" id="{5250BCD4-ED01-B10E-A0B8-18702AB8EF88}"/>
              </a:ext>
            </a:extLst>
          </p:cNvPr>
          <p:cNvSpPr txBox="1">
            <a:spLocks/>
          </p:cNvSpPr>
          <p:nvPr/>
        </p:nvSpPr>
        <p:spPr>
          <a:xfrm>
            <a:off x="475829" y="370103"/>
            <a:ext cx="9705040" cy="103661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hu-HU" sz="4000" dirty="0"/>
              <a:t>Őrangyal változás</a:t>
            </a:r>
            <a:r>
              <a:rPr lang="hu-HU" sz="4000" dirty="0">
                <a:solidFill>
                  <a:schemeClr val="bg1"/>
                </a:solidFill>
              </a:rPr>
              <a:t> – 494 Ft / hó </a:t>
            </a:r>
            <a:r>
              <a:rPr lang="hu-HU" sz="4000" dirty="0">
                <a:solidFill>
                  <a:srgbClr val="FF0000"/>
                </a:solidFill>
              </a:rPr>
              <a:t>(+99 Ft)</a:t>
            </a:r>
            <a:r>
              <a:rPr lang="hu-HU" sz="4000" dirty="0"/>
              <a:t>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FF05F85-C28F-CD38-A79C-211A3FE51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75" y="1318259"/>
            <a:ext cx="11794949" cy="465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868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E4175-E517-62F0-9647-0BA6D77EC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E96E8435-C17B-8C64-084B-252B64AA1191}"/>
              </a:ext>
            </a:extLst>
          </p:cNvPr>
          <p:cNvSpPr/>
          <p:nvPr/>
        </p:nvSpPr>
        <p:spPr>
          <a:xfrm flipH="1">
            <a:off x="-4" y="0"/>
            <a:ext cx="1219200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48D5480E-39B7-A707-14D1-C9BB5B6740BB}"/>
              </a:ext>
            </a:extLst>
          </p:cNvPr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rgbClr val="10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Szövegdoboz 20">
            <a:extLst>
              <a:ext uri="{FF2B5EF4-FFF2-40B4-BE49-F238E27FC236}">
                <a16:creationId xmlns:a16="http://schemas.microsoft.com/office/drawing/2014/main" id="{C43E03A8-A9BF-A896-F4B3-097B6FBC4548}"/>
              </a:ext>
            </a:extLst>
          </p:cNvPr>
          <p:cNvSpPr txBox="1"/>
          <p:nvPr/>
        </p:nvSpPr>
        <p:spPr>
          <a:xfrm>
            <a:off x="1894340" y="6417606"/>
            <a:ext cx="1443790" cy="337034"/>
          </a:xfrm>
          <a:prstGeom prst="rect">
            <a:avLst/>
          </a:prstGeom>
          <a:noFill/>
        </p:spPr>
        <p:txBody>
          <a:bodyPr wrap="square" lIns="150894" tIns="75447" rIns="150894" bIns="75447" rtlCol="0">
            <a:spAutoFit/>
          </a:bodyPr>
          <a:lstStyle/>
          <a:p>
            <a:r>
              <a:rPr lang="hu-HU" sz="1200" u="sng" dirty="0">
                <a:solidFill>
                  <a:srgbClr val="106B6B"/>
                </a:solidFill>
              </a:rPr>
              <a:t>www.izys.hu</a:t>
            </a:r>
          </a:p>
        </p:txBody>
      </p:sp>
      <p:sp>
        <p:nvSpPr>
          <p:cNvPr id="25" name="Google Shape;105;p9">
            <a:extLst>
              <a:ext uri="{FF2B5EF4-FFF2-40B4-BE49-F238E27FC236}">
                <a16:creationId xmlns:a16="http://schemas.microsoft.com/office/drawing/2014/main" id="{2C3194FD-7C2E-1F78-FB27-578B6AAA0A74}"/>
              </a:ext>
            </a:extLst>
          </p:cNvPr>
          <p:cNvSpPr txBox="1">
            <a:spLocks/>
          </p:cNvSpPr>
          <p:nvPr/>
        </p:nvSpPr>
        <p:spPr>
          <a:xfrm>
            <a:off x="345633" y="6348245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AAC1B7"/>
                </a:solidFill>
              </a:rPr>
              <a:pPr/>
              <a:t>28</a:t>
            </a:fld>
            <a:endParaRPr lang="en" dirty="0">
              <a:solidFill>
                <a:srgbClr val="AAC1B7"/>
              </a:solidFill>
            </a:endParaRPr>
          </a:p>
        </p:txBody>
      </p:sp>
      <p:sp>
        <p:nvSpPr>
          <p:cNvPr id="3" name="Google Shape;19;p2">
            <a:extLst>
              <a:ext uri="{FF2B5EF4-FFF2-40B4-BE49-F238E27FC236}">
                <a16:creationId xmlns:a16="http://schemas.microsoft.com/office/drawing/2014/main" id="{CD5116DB-45BF-0354-D0B2-058DE20B7534}"/>
              </a:ext>
            </a:extLst>
          </p:cNvPr>
          <p:cNvSpPr txBox="1">
            <a:spLocks/>
          </p:cNvSpPr>
          <p:nvPr/>
        </p:nvSpPr>
        <p:spPr>
          <a:xfrm>
            <a:off x="403689" y="645884"/>
            <a:ext cx="11149681" cy="97562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hu-HU" sz="4000" dirty="0">
                <a:solidFill>
                  <a:schemeClr val="accent1"/>
                </a:solidFill>
              </a:rPr>
              <a:t>Biztosítási </a:t>
            </a:r>
            <a:r>
              <a:rPr lang="hu-HU" sz="4000" dirty="0">
                <a:solidFill>
                  <a:srgbClr val="106B6B"/>
                </a:solidFill>
              </a:rPr>
              <a:t>csomagok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64917A51-0A75-1814-BF48-0385E95262EF}"/>
              </a:ext>
            </a:extLst>
          </p:cNvPr>
          <p:cNvSpPr>
            <a:spLocks/>
          </p:cNvSpPr>
          <p:nvPr/>
        </p:nvSpPr>
        <p:spPr bwMode="auto">
          <a:xfrm>
            <a:off x="3078482" y="6443772"/>
            <a:ext cx="1489973" cy="3180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100" b="1" dirty="0">
                <a:solidFill>
                  <a:srgbClr val="106B6B"/>
                </a:solidFill>
                <a:ea typeface="MS PGothic" pitchFamily="34" charset="-128"/>
                <a:sym typeface="Baskerville SemiBold" charset="0"/>
              </a:rPr>
              <a:t>+36 1 769 0061</a:t>
            </a:r>
          </a:p>
        </p:txBody>
      </p:sp>
      <p:pic>
        <p:nvPicPr>
          <p:cNvPr id="37" name="Kép 36" descr="A képen szöveg, Betűtípus, embléma, Grafika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4FFE50D0-E6EB-2F5A-F6B1-EAD6F2B24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93" y="6258781"/>
            <a:ext cx="1190929" cy="549752"/>
          </a:xfrm>
          <a:prstGeom prst="rect">
            <a:avLst/>
          </a:prstGeom>
        </p:spPr>
      </p:pic>
      <p:pic>
        <p:nvPicPr>
          <p:cNvPr id="41" name="Kép 40" descr="A képen kör, Színesség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0E3CE879-B95B-9199-A26C-204124488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332" y="1482290"/>
            <a:ext cx="8350703" cy="4865346"/>
          </a:xfrm>
          <a:prstGeom prst="rect">
            <a:avLst/>
          </a:prstGeom>
        </p:spPr>
      </p:pic>
      <p:sp>
        <p:nvSpPr>
          <p:cNvPr id="43" name="Szövegdoboz 42">
            <a:extLst>
              <a:ext uri="{FF2B5EF4-FFF2-40B4-BE49-F238E27FC236}">
                <a16:creationId xmlns:a16="http://schemas.microsoft.com/office/drawing/2014/main" id="{C822B0C9-E2F1-1182-7CF3-6E658591E073}"/>
              </a:ext>
            </a:extLst>
          </p:cNvPr>
          <p:cNvSpPr txBox="1"/>
          <p:nvPr/>
        </p:nvSpPr>
        <p:spPr>
          <a:xfrm>
            <a:off x="6013109" y="3932574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>
                <a:solidFill>
                  <a:srgbClr val="437AED"/>
                </a:solidFill>
              </a:rPr>
              <a:t>Őrangyal</a:t>
            </a:r>
          </a:p>
        </p:txBody>
      </p:sp>
      <p:sp>
        <p:nvSpPr>
          <p:cNvPr id="46" name="Szövegdoboz 45">
            <a:extLst>
              <a:ext uri="{FF2B5EF4-FFF2-40B4-BE49-F238E27FC236}">
                <a16:creationId xmlns:a16="http://schemas.microsoft.com/office/drawing/2014/main" id="{C7628EA6-C719-0A8A-723E-642D71E1739C}"/>
              </a:ext>
            </a:extLst>
          </p:cNvPr>
          <p:cNvSpPr txBox="1"/>
          <p:nvPr/>
        </p:nvSpPr>
        <p:spPr>
          <a:xfrm>
            <a:off x="3224214" y="4561061"/>
            <a:ext cx="1444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err="1">
                <a:solidFill>
                  <a:srgbClr val="106B6B"/>
                </a:solidFill>
              </a:rPr>
              <a:t>MetLife</a:t>
            </a:r>
            <a:endParaRPr lang="hu-HU" dirty="0">
              <a:solidFill>
                <a:srgbClr val="106B6B"/>
              </a:solidFill>
            </a:endParaRPr>
          </a:p>
          <a:p>
            <a:pPr algn="ctr"/>
            <a:r>
              <a:rPr lang="hu-HU" dirty="0">
                <a:solidFill>
                  <a:srgbClr val="106B6B"/>
                </a:solidFill>
              </a:rPr>
              <a:t>asszisztencia </a:t>
            </a:r>
          </a:p>
          <a:p>
            <a:pPr algn="ctr"/>
            <a:r>
              <a:rPr lang="hu-HU" dirty="0">
                <a:solidFill>
                  <a:srgbClr val="106B6B"/>
                </a:solidFill>
              </a:rPr>
              <a:t>biztosítás</a:t>
            </a:r>
          </a:p>
        </p:txBody>
      </p:sp>
      <p:sp>
        <p:nvSpPr>
          <p:cNvPr id="47" name="Szövegdoboz 46">
            <a:extLst>
              <a:ext uri="{FF2B5EF4-FFF2-40B4-BE49-F238E27FC236}">
                <a16:creationId xmlns:a16="http://schemas.microsoft.com/office/drawing/2014/main" id="{967C267E-D2F3-91C4-B4B0-ED1EF61B5D6E}"/>
              </a:ext>
            </a:extLst>
          </p:cNvPr>
          <p:cNvSpPr txBox="1"/>
          <p:nvPr/>
        </p:nvSpPr>
        <p:spPr>
          <a:xfrm>
            <a:off x="4152500" y="2196303"/>
            <a:ext cx="572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>
                <a:solidFill>
                  <a:srgbClr val="106B6B"/>
                </a:solidFill>
              </a:rPr>
              <a:t>Alfa</a:t>
            </a:r>
          </a:p>
          <a:p>
            <a:pPr algn="ctr"/>
            <a:r>
              <a:rPr lang="hu-HU" dirty="0" err="1">
                <a:solidFill>
                  <a:srgbClr val="106B6B"/>
                </a:solidFill>
              </a:rPr>
              <a:t>Care</a:t>
            </a:r>
            <a:endParaRPr lang="hu-HU" dirty="0">
              <a:solidFill>
                <a:srgbClr val="106B6B"/>
              </a:solidFill>
            </a:endParaRPr>
          </a:p>
        </p:txBody>
      </p:sp>
      <p:sp>
        <p:nvSpPr>
          <p:cNvPr id="48" name="Szövegdoboz 47">
            <a:extLst>
              <a:ext uri="{FF2B5EF4-FFF2-40B4-BE49-F238E27FC236}">
                <a16:creationId xmlns:a16="http://schemas.microsoft.com/office/drawing/2014/main" id="{51CB7FB0-15E6-5BA2-FFE0-A22C0D1D9927}"/>
              </a:ext>
            </a:extLst>
          </p:cNvPr>
          <p:cNvSpPr txBox="1"/>
          <p:nvPr/>
        </p:nvSpPr>
        <p:spPr>
          <a:xfrm>
            <a:off x="4824861" y="2625438"/>
            <a:ext cx="494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>
                <a:solidFill>
                  <a:srgbClr val="106B6B"/>
                </a:solidFill>
              </a:rPr>
              <a:t>Alfa</a:t>
            </a:r>
          </a:p>
          <a:p>
            <a:pPr algn="ctr"/>
            <a:r>
              <a:rPr lang="hu-HU" dirty="0">
                <a:solidFill>
                  <a:srgbClr val="106B6B"/>
                </a:solidFill>
              </a:rPr>
              <a:t>Kid</a:t>
            </a:r>
          </a:p>
        </p:txBody>
      </p:sp>
      <p:sp>
        <p:nvSpPr>
          <p:cNvPr id="49" name="Szövegdoboz 48">
            <a:extLst>
              <a:ext uri="{FF2B5EF4-FFF2-40B4-BE49-F238E27FC236}">
                <a16:creationId xmlns:a16="http://schemas.microsoft.com/office/drawing/2014/main" id="{383050CB-E979-C51B-11D7-690A474B9133}"/>
              </a:ext>
            </a:extLst>
          </p:cNvPr>
          <p:cNvSpPr txBox="1"/>
          <p:nvPr/>
        </p:nvSpPr>
        <p:spPr>
          <a:xfrm>
            <a:off x="3892815" y="2930725"/>
            <a:ext cx="832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>
                <a:solidFill>
                  <a:srgbClr val="106B6B"/>
                </a:solidFill>
              </a:rPr>
              <a:t>Alfa</a:t>
            </a:r>
          </a:p>
          <a:p>
            <a:pPr algn="ctr"/>
            <a:r>
              <a:rPr lang="hu-HU" dirty="0" err="1">
                <a:solidFill>
                  <a:srgbClr val="106B6B"/>
                </a:solidFill>
              </a:rPr>
              <a:t>Hospital</a:t>
            </a:r>
            <a:endParaRPr lang="hu-HU" dirty="0">
              <a:solidFill>
                <a:srgbClr val="106B6B"/>
              </a:solidFill>
            </a:endParaRPr>
          </a:p>
        </p:txBody>
      </p:sp>
      <p:sp>
        <p:nvSpPr>
          <p:cNvPr id="50" name="Szövegdoboz 49">
            <a:extLst>
              <a:ext uri="{FF2B5EF4-FFF2-40B4-BE49-F238E27FC236}">
                <a16:creationId xmlns:a16="http://schemas.microsoft.com/office/drawing/2014/main" id="{B2498F68-364F-516A-B9B0-A63CE6D67E2C}"/>
              </a:ext>
            </a:extLst>
          </p:cNvPr>
          <p:cNvSpPr txBox="1"/>
          <p:nvPr/>
        </p:nvSpPr>
        <p:spPr>
          <a:xfrm>
            <a:off x="7607795" y="2274314"/>
            <a:ext cx="1130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>
                <a:solidFill>
                  <a:srgbClr val="8C6BD7"/>
                </a:solidFill>
              </a:rPr>
              <a:t>Egészségőr</a:t>
            </a:r>
          </a:p>
        </p:txBody>
      </p:sp>
      <p:sp>
        <p:nvSpPr>
          <p:cNvPr id="51" name="Szövegdoboz 50">
            <a:extLst>
              <a:ext uri="{FF2B5EF4-FFF2-40B4-BE49-F238E27FC236}">
                <a16:creationId xmlns:a16="http://schemas.microsoft.com/office/drawing/2014/main" id="{B81BA0EF-D377-FD11-C585-1F45072AC501}"/>
              </a:ext>
            </a:extLst>
          </p:cNvPr>
          <p:cNvSpPr txBox="1"/>
          <p:nvPr/>
        </p:nvSpPr>
        <p:spPr>
          <a:xfrm>
            <a:off x="7373756" y="2781345"/>
            <a:ext cx="1598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>
                <a:solidFill>
                  <a:srgbClr val="8C6BD7"/>
                </a:solidFill>
              </a:rPr>
              <a:t>Egészségőr plusz</a:t>
            </a:r>
          </a:p>
        </p:txBody>
      </p:sp>
      <p:sp>
        <p:nvSpPr>
          <p:cNvPr id="52" name="Szövegdoboz 51">
            <a:extLst>
              <a:ext uri="{FF2B5EF4-FFF2-40B4-BE49-F238E27FC236}">
                <a16:creationId xmlns:a16="http://schemas.microsoft.com/office/drawing/2014/main" id="{1C6E2D30-01F5-7469-6482-F82754952C0A}"/>
              </a:ext>
            </a:extLst>
          </p:cNvPr>
          <p:cNvSpPr txBox="1"/>
          <p:nvPr/>
        </p:nvSpPr>
        <p:spPr>
          <a:xfrm>
            <a:off x="8428148" y="4653394"/>
            <a:ext cx="1088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 err="1">
                <a:solidFill>
                  <a:srgbClr val="EA7BFA"/>
                </a:solidFill>
              </a:rPr>
              <a:t>TritonLife</a:t>
            </a:r>
            <a:endParaRPr lang="hu-HU" b="1" dirty="0">
              <a:solidFill>
                <a:srgbClr val="EA7BFA"/>
              </a:solidFill>
            </a:endParaRPr>
          </a:p>
        </p:txBody>
      </p:sp>
      <p:sp>
        <p:nvSpPr>
          <p:cNvPr id="2" name="Google Shape;278;p28">
            <a:extLst>
              <a:ext uri="{FF2B5EF4-FFF2-40B4-BE49-F238E27FC236}">
                <a16:creationId xmlns:a16="http://schemas.microsoft.com/office/drawing/2014/main" id="{EE19F3B7-38D2-4BB4-939D-56D586373980}"/>
              </a:ext>
            </a:extLst>
          </p:cNvPr>
          <p:cNvSpPr txBox="1">
            <a:spLocks/>
          </p:cNvSpPr>
          <p:nvPr/>
        </p:nvSpPr>
        <p:spPr>
          <a:xfrm>
            <a:off x="27984" y="2460070"/>
            <a:ext cx="3919095" cy="135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 eaLnBrk="1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06B6B"/>
                </a:solidFill>
                <a:latin typeface="+mn-lt"/>
              </a:rPr>
              <a:t>Járóbeteg: 1.000.000 Ft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06B6B"/>
                </a:solidFill>
                <a:latin typeface="+mn-lt"/>
              </a:rPr>
              <a:t>Fekvőbeteg: 3.000.000 Ft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06B6B"/>
                </a:solidFill>
                <a:latin typeface="+mn-lt"/>
              </a:rPr>
              <a:t>Önrész 8.000 Ft/hó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06B6B"/>
                </a:solidFill>
              </a:rPr>
              <a:t>9.990 Ft / 14.990 Ft / kor szerinti</a:t>
            </a:r>
            <a:endParaRPr lang="hu-HU" sz="1600" dirty="0">
              <a:solidFill>
                <a:srgbClr val="106B6B"/>
              </a:solidFill>
              <a:latin typeface="+mn-lt"/>
            </a:endParaRPr>
          </a:p>
        </p:txBody>
      </p:sp>
      <p:sp>
        <p:nvSpPr>
          <p:cNvPr id="4" name="Google Shape;278;p28">
            <a:extLst>
              <a:ext uri="{FF2B5EF4-FFF2-40B4-BE49-F238E27FC236}">
                <a16:creationId xmlns:a16="http://schemas.microsoft.com/office/drawing/2014/main" id="{A0AC7B9A-AD7B-8F36-0C72-24FC5A76076E}"/>
              </a:ext>
            </a:extLst>
          </p:cNvPr>
          <p:cNvSpPr txBox="1">
            <a:spLocks/>
          </p:cNvSpPr>
          <p:nvPr/>
        </p:nvSpPr>
        <p:spPr>
          <a:xfrm>
            <a:off x="-4" y="4700091"/>
            <a:ext cx="3919095" cy="135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 eaLnBrk="1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06B6B"/>
                </a:solidFill>
              </a:rPr>
              <a:t>4.990 Ft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06B6B"/>
                </a:solidFill>
                <a:latin typeface="+mn-lt"/>
              </a:rPr>
              <a:t>Egynapos: 1.000.000 Ft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06B6B"/>
                </a:solidFill>
                <a:latin typeface="+mn-lt"/>
              </a:rPr>
              <a:t>Kisértékű 1.000.000 Ft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06B6B"/>
                </a:solidFill>
              </a:rPr>
              <a:t>Nagyértékű: 1.000.000 Ft</a:t>
            </a:r>
          </a:p>
        </p:txBody>
      </p:sp>
      <p:sp>
        <p:nvSpPr>
          <p:cNvPr id="6" name="Google Shape;278;p28">
            <a:extLst>
              <a:ext uri="{FF2B5EF4-FFF2-40B4-BE49-F238E27FC236}">
                <a16:creationId xmlns:a16="http://schemas.microsoft.com/office/drawing/2014/main" id="{0320A958-37A7-25E1-918D-F7099E5533A5}"/>
              </a:ext>
            </a:extLst>
          </p:cNvPr>
          <p:cNvSpPr txBox="1">
            <a:spLocks/>
          </p:cNvSpPr>
          <p:nvPr/>
        </p:nvSpPr>
        <p:spPr>
          <a:xfrm>
            <a:off x="9771943" y="3612015"/>
            <a:ext cx="2416406" cy="135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 eaLnBrk="1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06B6B"/>
                </a:solidFill>
                <a:latin typeface="+mn-lt"/>
              </a:rPr>
              <a:t>Járóbeteg - korlátlan: 5-10 alkalom önrész nélkül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06B6B"/>
                </a:solidFill>
                <a:latin typeface="+mn-lt"/>
              </a:rPr>
              <a:t>Őrangyalt tartalmazza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06B6B"/>
                </a:solidFill>
                <a:latin typeface="+mn-lt"/>
              </a:rPr>
              <a:t>Éves szűrővizsgálatot tartalmazza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06B6B"/>
                </a:solidFill>
              </a:rPr>
              <a:t>Csak Triton hálózat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06B6B"/>
                </a:solidFill>
                <a:latin typeface="+mn-lt"/>
              </a:rPr>
              <a:t>16-25 </a:t>
            </a:r>
            <a:r>
              <a:rPr lang="hu-HU" sz="1600" dirty="0" err="1">
                <a:solidFill>
                  <a:srgbClr val="106B6B"/>
                </a:solidFill>
                <a:latin typeface="+mn-lt"/>
              </a:rPr>
              <a:t>eFt</a:t>
            </a:r>
            <a:r>
              <a:rPr lang="hu-HU" sz="1600" dirty="0">
                <a:solidFill>
                  <a:srgbClr val="106B6B"/>
                </a:solidFill>
                <a:latin typeface="+mn-lt"/>
              </a:rPr>
              <a:t>/hó</a:t>
            </a:r>
          </a:p>
        </p:txBody>
      </p:sp>
      <p:sp>
        <p:nvSpPr>
          <p:cNvPr id="7" name="Google Shape;278;p28">
            <a:extLst>
              <a:ext uri="{FF2B5EF4-FFF2-40B4-BE49-F238E27FC236}">
                <a16:creationId xmlns:a16="http://schemas.microsoft.com/office/drawing/2014/main" id="{8AE1430A-5817-C5FE-27E2-24BE998C7382}"/>
              </a:ext>
            </a:extLst>
          </p:cNvPr>
          <p:cNvSpPr txBox="1">
            <a:spLocks/>
          </p:cNvSpPr>
          <p:nvPr/>
        </p:nvSpPr>
        <p:spPr>
          <a:xfrm>
            <a:off x="9204529" y="2077762"/>
            <a:ext cx="2416406" cy="1351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 eaLnBrk="1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81000" algn="l" rtl="0" eaLnBrk="1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ivo"/>
              <a:buChar char="▰"/>
              <a:defRPr sz="24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06B6B"/>
                </a:solidFill>
                <a:latin typeface="+mn-lt"/>
              </a:rPr>
              <a:t>Menedzserszűrés</a:t>
            </a: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06B6B"/>
                </a:solidFill>
                <a:latin typeface="+mn-lt"/>
              </a:rPr>
              <a:t>5 </a:t>
            </a:r>
            <a:r>
              <a:rPr lang="hu-HU" sz="1600" dirty="0" err="1">
                <a:solidFill>
                  <a:srgbClr val="106B6B"/>
                </a:solidFill>
                <a:latin typeface="+mn-lt"/>
              </a:rPr>
              <a:t>eFt</a:t>
            </a:r>
            <a:r>
              <a:rPr lang="hu-HU" sz="1600" dirty="0">
                <a:solidFill>
                  <a:srgbClr val="106B6B"/>
                </a:solidFill>
                <a:latin typeface="+mn-lt"/>
              </a:rPr>
              <a:t>/hó-</a:t>
            </a:r>
            <a:r>
              <a:rPr lang="hu-HU" sz="1600" dirty="0" err="1">
                <a:solidFill>
                  <a:srgbClr val="106B6B"/>
                </a:solidFill>
                <a:latin typeface="+mn-lt"/>
              </a:rPr>
              <a:t>tól</a:t>
            </a:r>
            <a:endParaRPr lang="hu-HU" sz="1600" dirty="0">
              <a:solidFill>
                <a:srgbClr val="106B6B"/>
              </a:solidFill>
              <a:latin typeface="+mn-lt"/>
            </a:endParaRPr>
          </a:p>
          <a:p>
            <a:pPr marL="800100" lvl="1" indent="-34290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06B6B"/>
                </a:solidFill>
                <a:latin typeface="+mn-lt"/>
              </a:rPr>
              <a:t>CMC Déli klinika</a:t>
            </a:r>
          </a:p>
        </p:txBody>
      </p:sp>
    </p:spTree>
    <p:extLst>
      <p:ext uri="{BB962C8B-B14F-4D97-AF65-F5344CB8AC3E}">
        <p14:creationId xmlns:p14="http://schemas.microsoft.com/office/powerpoint/2010/main" val="40622687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Earth_Zoom_Out">
            <a:hlinkClick r:id="" action="ppaction://media"/>
            <a:extLst>
              <a:ext uri="{FF2B5EF4-FFF2-40B4-BE49-F238E27FC236}">
                <a16:creationId xmlns:a16="http://schemas.microsoft.com/office/drawing/2014/main" id="{F647DCAF-D0CA-4BCD-BDB3-3FF0A47190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4B846C39-9C97-4447-9E3B-D1F26A20815C}"/>
              </a:ext>
            </a:extLst>
          </p:cNvPr>
          <p:cNvGrpSpPr/>
          <p:nvPr/>
        </p:nvGrpSpPr>
        <p:grpSpPr>
          <a:xfrm>
            <a:off x="3663411" y="1811922"/>
            <a:ext cx="4881368" cy="3205128"/>
            <a:chOff x="5553110" y="1157790"/>
            <a:chExt cx="7315200" cy="4803192"/>
          </a:xfrm>
        </p:grpSpPr>
        <p:sp>
          <p:nvSpPr>
            <p:cNvPr id="6" name="Ellipszis 5">
              <a:extLst>
                <a:ext uri="{FF2B5EF4-FFF2-40B4-BE49-F238E27FC236}">
                  <a16:creationId xmlns:a16="http://schemas.microsoft.com/office/drawing/2014/main" id="{ACD637DC-C7B6-4CF5-8786-8053D68A4E4D}"/>
                </a:ext>
              </a:extLst>
            </p:cNvPr>
            <p:cNvSpPr/>
            <p:nvPr/>
          </p:nvSpPr>
          <p:spPr>
            <a:xfrm>
              <a:off x="6809114" y="1157790"/>
              <a:ext cx="4803192" cy="4803192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Google Shape;19;p2">
              <a:extLst>
                <a:ext uri="{FF2B5EF4-FFF2-40B4-BE49-F238E27FC236}">
                  <a16:creationId xmlns:a16="http://schemas.microsoft.com/office/drawing/2014/main" id="{B0223D99-C086-475C-8E7C-0C1B34E94C82}"/>
                </a:ext>
              </a:extLst>
            </p:cNvPr>
            <p:cNvSpPr txBox="1">
              <a:spLocks/>
            </p:cNvSpPr>
            <p:nvPr/>
          </p:nvSpPr>
          <p:spPr>
            <a:xfrm>
              <a:off x="5553110" y="2093333"/>
              <a:ext cx="7315200" cy="2781064"/>
            </a:xfrm>
            <a:prstGeom prst="rect">
              <a:avLst/>
            </a:prstGeom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5000" b="0" i="0" u="none" strike="noStrike" cap="none">
                  <a:solidFill>
                    <a:schemeClr val="accent3"/>
                  </a:solidFill>
                  <a:latin typeface="+mj-lt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  <a:defRPr sz="773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hu-HU" sz="5500" b="1" dirty="0"/>
                <a:t>Tiéd </a:t>
              </a:r>
              <a:br>
                <a:rPr lang="hu-HU" sz="5500" b="1" dirty="0"/>
              </a:br>
              <a:r>
                <a:rPr lang="hu-HU" sz="5500" b="1" dirty="0"/>
                <a:t>a pálya!</a:t>
              </a:r>
              <a:endParaRPr lang="hu-HU" sz="55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1" name="Ellipszis 10">
            <a:extLst>
              <a:ext uri="{FF2B5EF4-FFF2-40B4-BE49-F238E27FC236}">
                <a16:creationId xmlns:a16="http://schemas.microsoft.com/office/drawing/2014/main" id="{8E108F78-9343-46AC-AD5C-5E842D1C4D29}"/>
              </a:ext>
            </a:extLst>
          </p:cNvPr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0CBA029E-13CC-415B-86C6-7605FA81EA74}"/>
              </a:ext>
            </a:extLst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748" y="6316271"/>
            <a:ext cx="843470" cy="3878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11FB9D78-516B-433F-B92A-189CBED46141}"/>
              </a:ext>
            </a:extLst>
          </p:cNvPr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</p:spPr>
        <p:txBody>
          <a:bodyPr wrap="square" lIns="150894" tIns="75447" rIns="150894" bIns="75447" rtlCol="0">
            <a:spAutoFit/>
          </a:bodyPr>
          <a:lstStyle/>
          <a:p>
            <a:r>
              <a:rPr lang="hu-HU" sz="1200" u="sng" dirty="0">
                <a:solidFill>
                  <a:schemeClr val="bg2"/>
                </a:solidFill>
              </a:rPr>
              <a:t>www.izys.hu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92D521BE-DA78-496F-B5E9-B7C46987D96C}"/>
              </a:ext>
            </a:extLst>
          </p:cNvPr>
          <p:cNvSpPr>
            <a:spLocks/>
          </p:cNvSpPr>
          <p:nvPr/>
        </p:nvSpPr>
        <p:spPr bwMode="auto">
          <a:xfrm>
            <a:off x="2854962" y="6443772"/>
            <a:ext cx="1489973" cy="3180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100" b="1" dirty="0">
                <a:solidFill>
                  <a:schemeClr val="bg2"/>
                </a:solidFill>
                <a:ea typeface="MS PGothic" pitchFamily="34" charset="-128"/>
                <a:sym typeface="Baskerville SemiBold" charset="0"/>
              </a:rPr>
              <a:t>+36 1 769 0061</a:t>
            </a:r>
          </a:p>
        </p:txBody>
      </p:sp>
      <p:sp>
        <p:nvSpPr>
          <p:cNvPr id="19" name="Google Shape;105;p9">
            <a:extLst>
              <a:ext uri="{FF2B5EF4-FFF2-40B4-BE49-F238E27FC236}">
                <a16:creationId xmlns:a16="http://schemas.microsoft.com/office/drawing/2014/main" id="{15C7AE29-A2A6-4C68-9081-B9B16B7F0020}"/>
              </a:ext>
            </a:extLst>
          </p:cNvPr>
          <p:cNvSpPr txBox="1">
            <a:spLocks/>
          </p:cNvSpPr>
          <p:nvPr/>
        </p:nvSpPr>
        <p:spPr>
          <a:xfrm>
            <a:off x="345633" y="6348245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bg2"/>
                </a:solidFill>
              </a:rPr>
              <a:pPr/>
              <a:t>29</a:t>
            </a:fld>
            <a:endParaRPr lang="en" dirty="0">
              <a:solidFill>
                <a:schemeClr val="bg2"/>
              </a:solidFill>
            </a:endParaRPr>
          </a:p>
        </p:txBody>
      </p:sp>
      <p:sp>
        <p:nvSpPr>
          <p:cNvPr id="14" name="Ábra 6">
            <a:extLst>
              <a:ext uri="{FF2B5EF4-FFF2-40B4-BE49-F238E27FC236}">
                <a16:creationId xmlns:a16="http://schemas.microsoft.com/office/drawing/2014/main" id="{086683FC-7693-4484-8566-9754F8E79996}"/>
              </a:ext>
            </a:extLst>
          </p:cNvPr>
          <p:cNvSpPr>
            <a:spLocks noChangeAspect="1"/>
          </p:cNvSpPr>
          <p:nvPr/>
        </p:nvSpPr>
        <p:spPr>
          <a:xfrm>
            <a:off x="4254361" y="1564754"/>
            <a:ext cx="3699468" cy="3699464"/>
          </a:xfrm>
          <a:custGeom>
            <a:avLst/>
            <a:gdLst>
              <a:gd name="connsiteX0" fmla="*/ 4088138 w 8195883"/>
              <a:gd name="connsiteY0" fmla="*/ 10 h 8195873"/>
              <a:gd name="connsiteX1" fmla="*/ 10 w 8195883"/>
              <a:gd name="connsiteY1" fmla="*/ 4107741 h 8195873"/>
              <a:gd name="connsiteX2" fmla="*/ 4107746 w 8195883"/>
              <a:gd name="connsiteY2" fmla="*/ 8195864 h 8195873"/>
              <a:gd name="connsiteX3" fmla="*/ 8195874 w 8195883"/>
              <a:gd name="connsiteY3" fmla="*/ 4088133 h 8195873"/>
              <a:gd name="connsiteX4" fmla="*/ 4088138 w 8195883"/>
              <a:gd name="connsiteY4" fmla="*/ 10 h 8195873"/>
              <a:gd name="connsiteX5" fmla="*/ 4107746 w 8195883"/>
              <a:gd name="connsiteY5" fmla="*/ 7641957 h 8195873"/>
              <a:gd name="connsiteX6" fmla="*/ 553917 w 8195883"/>
              <a:gd name="connsiteY6" fmla="*/ 4107741 h 8195873"/>
              <a:gd name="connsiteX7" fmla="*/ 4088138 w 8195883"/>
              <a:gd name="connsiteY7" fmla="*/ 553916 h 8195873"/>
              <a:gd name="connsiteX8" fmla="*/ 7641966 w 8195883"/>
              <a:gd name="connsiteY8" fmla="*/ 4088133 h 8195873"/>
              <a:gd name="connsiteX9" fmla="*/ 4107746 w 8195883"/>
              <a:gd name="connsiteY9" fmla="*/ 7641957 h 8195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95883" h="8195873">
                <a:moveTo>
                  <a:pt x="4088138" y="10"/>
                </a:moveTo>
                <a:cubicBezTo>
                  <a:pt x="1823492" y="4912"/>
                  <a:pt x="-4892" y="1843097"/>
                  <a:pt x="10" y="4107741"/>
                </a:cubicBezTo>
                <a:cubicBezTo>
                  <a:pt x="4912" y="6372384"/>
                  <a:pt x="1843099" y="8200766"/>
                  <a:pt x="4107746" y="8195864"/>
                </a:cubicBezTo>
                <a:cubicBezTo>
                  <a:pt x="6372392" y="8190962"/>
                  <a:pt x="8200776" y="6352777"/>
                  <a:pt x="8195874" y="4088133"/>
                </a:cubicBezTo>
                <a:cubicBezTo>
                  <a:pt x="8186070" y="1823489"/>
                  <a:pt x="6347883" y="-4892"/>
                  <a:pt x="4088138" y="10"/>
                </a:cubicBezTo>
                <a:close/>
                <a:moveTo>
                  <a:pt x="4107746" y="7641957"/>
                </a:moveTo>
                <a:cubicBezTo>
                  <a:pt x="2151914" y="7646859"/>
                  <a:pt x="558819" y="6063569"/>
                  <a:pt x="553917" y="4107741"/>
                </a:cubicBezTo>
                <a:cubicBezTo>
                  <a:pt x="549015" y="2151912"/>
                  <a:pt x="2132307" y="558818"/>
                  <a:pt x="4088138" y="553916"/>
                </a:cubicBezTo>
                <a:cubicBezTo>
                  <a:pt x="6043970" y="549014"/>
                  <a:pt x="7637065" y="2132304"/>
                  <a:pt x="7641966" y="4088133"/>
                </a:cubicBezTo>
                <a:cubicBezTo>
                  <a:pt x="7646869" y="6043962"/>
                  <a:pt x="6063577" y="7637056"/>
                  <a:pt x="4107746" y="7641957"/>
                </a:cubicBezTo>
                <a:close/>
              </a:path>
            </a:pathLst>
          </a:custGeom>
          <a:solidFill>
            <a:srgbClr val="88C79A"/>
          </a:solidFill>
          <a:ln w="48994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2" name="Google Shape;19;p2">
            <a:extLst>
              <a:ext uri="{FF2B5EF4-FFF2-40B4-BE49-F238E27FC236}">
                <a16:creationId xmlns:a16="http://schemas.microsoft.com/office/drawing/2014/main" id="{6969CD2C-3A3B-11A7-F2F6-039FF50D154E}"/>
              </a:ext>
            </a:extLst>
          </p:cNvPr>
          <p:cNvSpPr txBox="1">
            <a:spLocks/>
          </p:cNvSpPr>
          <p:nvPr/>
        </p:nvSpPr>
        <p:spPr>
          <a:xfrm>
            <a:off x="6859996" y="2436202"/>
            <a:ext cx="6118289" cy="248994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u-HU" sz="4000" b="1" dirty="0"/>
              <a:t>Próbáld ki,</a:t>
            </a:r>
          </a:p>
          <a:p>
            <a:pPr algn="ctr"/>
            <a:r>
              <a:rPr lang="hu-HU" sz="4000" b="1" dirty="0" err="1">
                <a:solidFill>
                  <a:schemeClr val="accent1"/>
                </a:solidFill>
              </a:rPr>
              <a:t>kösd</a:t>
            </a:r>
            <a:r>
              <a:rPr lang="hu-HU" sz="4000" b="1" dirty="0">
                <a:solidFill>
                  <a:schemeClr val="accent1"/>
                </a:solidFill>
              </a:rPr>
              <a:t> meg </a:t>
            </a:r>
            <a:br>
              <a:rPr lang="hu-HU" sz="4000" b="1" dirty="0">
                <a:solidFill>
                  <a:schemeClr val="accent1"/>
                </a:solidFill>
              </a:rPr>
            </a:br>
            <a:r>
              <a:rPr lang="hu-HU" sz="4000" b="1" dirty="0">
                <a:solidFill>
                  <a:schemeClr val="accent1"/>
                </a:solidFill>
              </a:rPr>
              <a:t>magadra.</a:t>
            </a:r>
          </a:p>
        </p:txBody>
      </p:sp>
      <p:sp>
        <p:nvSpPr>
          <p:cNvPr id="3" name="Google Shape;19;p2">
            <a:extLst>
              <a:ext uri="{FF2B5EF4-FFF2-40B4-BE49-F238E27FC236}">
                <a16:creationId xmlns:a16="http://schemas.microsoft.com/office/drawing/2014/main" id="{0EFE1875-E777-DA80-F844-7368CA20E2B0}"/>
              </a:ext>
            </a:extLst>
          </p:cNvPr>
          <p:cNvSpPr txBox="1">
            <a:spLocks/>
          </p:cNvSpPr>
          <p:nvPr/>
        </p:nvSpPr>
        <p:spPr>
          <a:xfrm>
            <a:off x="-786285" y="2700918"/>
            <a:ext cx="6118289" cy="278106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u-HU" sz="4000" b="1" dirty="0">
                <a:solidFill>
                  <a:schemeClr val="bg1"/>
                </a:solidFill>
              </a:rPr>
              <a:t>Egyszerűen</a:t>
            </a:r>
            <a:r>
              <a:rPr lang="hu-HU" sz="4000" b="1" dirty="0"/>
              <a:t> </a:t>
            </a:r>
            <a:br>
              <a:rPr lang="hu-HU" sz="4000" b="1" dirty="0"/>
            </a:br>
            <a:r>
              <a:rPr lang="hu-HU" sz="4000" b="1" dirty="0">
                <a:solidFill>
                  <a:schemeClr val="accent1"/>
                </a:solidFill>
              </a:rPr>
              <a:t>nagyszerű!</a:t>
            </a:r>
          </a:p>
        </p:txBody>
      </p:sp>
    </p:spTree>
    <p:extLst>
      <p:ext uri="{BB962C8B-B14F-4D97-AF65-F5344CB8AC3E}">
        <p14:creationId xmlns:p14="http://schemas.microsoft.com/office/powerpoint/2010/main" val="167583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4" grpId="0" animBg="1"/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>
            <a:extLst>
              <a:ext uri="{FF2B5EF4-FFF2-40B4-BE49-F238E27FC236}">
                <a16:creationId xmlns:a16="http://schemas.microsoft.com/office/drawing/2014/main" id="{FDA1B847-4EDD-4274-81AC-DB3387553CC6}"/>
              </a:ext>
            </a:extLst>
          </p:cNvPr>
          <p:cNvSpPr/>
          <p:nvPr/>
        </p:nvSpPr>
        <p:spPr>
          <a:xfrm flipH="1">
            <a:off x="-4" y="0"/>
            <a:ext cx="1219200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A44374B2-4AC0-4221-8D3B-BF0FBA20BA8C}"/>
              </a:ext>
            </a:extLst>
          </p:cNvPr>
          <p:cNvSpPr/>
          <p:nvPr/>
        </p:nvSpPr>
        <p:spPr>
          <a:xfrm flipH="1">
            <a:off x="-5" y="-16155"/>
            <a:ext cx="6084000" cy="692262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abadkézi sokszög: alakzat 9">
            <a:extLst>
              <a:ext uri="{FF2B5EF4-FFF2-40B4-BE49-F238E27FC236}">
                <a16:creationId xmlns:a16="http://schemas.microsoft.com/office/drawing/2014/main" id="{51BF3466-B8B2-4C5A-8E4A-7E7AD59F9E55}"/>
              </a:ext>
            </a:extLst>
          </p:cNvPr>
          <p:cNvSpPr/>
          <p:nvPr/>
        </p:nvSpPr>
        <p:spPr>
          <a:xfrm>
            <a:off x="8558440" y="-32310"/>
            <a:ext cx="8013691" cy="6922620"/>
          </a:xfrm>
          <a:custGeom>
            <a:avLst/>
            <a:gdLst>
              <a:gd name="connsiteX0" fmla="*/ 1035372 w 1378277"/>
              <a:gd name="connsiteY0" fmla="*/ 0 h 1190625"/>
              <a:gd name="connsiteX1" fmla="*/ 342905 w 1378277"/>
              <a:gd name="connsiteY1" fmla="*/ 0 h 1190625"/>
              <a:gd name="connsiteX2" fmla="*/ 5 w 1378277"/>
              <a:gd name="connsiteY2" fmla="*/ 597218 h 1190625"/>
              <a:gd name="connsiteX3" fmla="*/ 342905 w 1378277"/>
              <a:gd name="connsiteY3" fmla="*/ 1190625 h 1190625"/>
              <a:gd name="connsiteX4" fmla="*/ 1035372 w 1378277"/>
              <a:gd name="connsiteY4" fmla="*/ 1190625 h 1190625"/>
              <a:gd name="connsiteX5" fmla="*/ 1378273 w 1378277"/>
              <a:gd name="connsiteY5" fmla="*/ 593408 h 1190625"/>
              <a:gd name="connsiteX6" fmla="*/ 1035372 w 1378277"/>
              <a:gd name="connsiteY6" fmla="*/ 0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8277" h="1190625">
                <a:moveTo>
                  <a:pt x="1035372" y="0"/>
                </a:moveTo>
                <a:lnTo>
                  <a:pt x="342905" y="0"/>
                </a:lnTo>
                <a:cubicBezTo>
                  <a:pt x="137165" y="120015"/>
                  <a:pt x="-948" y="341948"/>
                  <a:pt x="5" y="597218"/>
                </a:cubicBezTo>
                <a:cubicBezTo>
                  <a:pt x="957" y="850583"/>
                  <a:pt x="138117" y="1071563"/>
                  <a:pt x="342905" y="1190625"/>
                </a:cubicBezTo>
                <a:lnTo>
                  <a:pt x="1035372" y="1190625"/>
                </a:lnTo>
                <a:cubicBezTo>
                  <a:pt x="1241112" y="1070610"/>
                  <a:pt x="1379225" y="848678"/>
                  <a:pt x="1378273" y="593408"/>
                </a:cubicBezTo>
                <a:cubicBezTo>
                  <a:pt x="1377320" y="340043"/>
                  <a:pt x="1239207" y="119063"/>
                  <a:pt x="1035372" y="0"/>
                </a:cubicBezTo>
                <a:close/>
              </a:path>
            </a:pathLst>
          </a:custGeom>
          <a:solidFill>
            <a:srgbClr val="E2E2E2">
              <a:alpha val="29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13" name="Szabadkézi sokszög: alakzat 12">
            <a:extLst>
              <a:ext uri="{FF2B5EF4-FFF2-40B4-BE49-F238E27FC236}">
                <a16:creationId xmlns:a16="http://schemas.microsoft.com/office/drawing/2014/main" id="{7BAE4451-7881-4E15-9698-619B7D082361}"/>
              </a:ext>
            </a:extLst>
          </p:cNvPr>
          <p:cNvSpPr/>
          <p:nvPr/>
        </p:nvSpPr>
        <p:spPr>
          <a:xfrm>
            <a:off x="8085575" y="-32310"/>
            <a:ext cx="1755617" cy="6922620"/>
          </a:xfrm>
          <a:custGeom>
            <a:avLst/>
            <a:gdLst>
              <a:gd name="connsiteX0" fmla="*/ 301949 w 301949"/>
              <a:gd name="connsiteY0" fmla="*/ 0 h 1190625"/>
              <a:gd name="connsiteX1" fmla="*/ 275279 w 301949"/>
              <a:gd name="connsiteY1" fmla="*/ 0 h 1190625"/>
              <a:gd name="connsiteX2" fmla="*/ 7 w 301949"/>
              <a:gd name="connsiteY2" fmla="*/ 597218 h 1190625"/>
              <a:gd name="connsiteX3" fmla="*/ 275279 w 301949"/>
              <a:gd name="connsiteY3" fmla="*/ 1190625 h 1190625"/>
              <a:gd name="connsiteX4" fmla="*/ 301949 w 301949"/>
              <a:gd name="connsiteY4" fmla="*/ 1190625 h 1190625"/>
              <a:gd name="connsiteX5" fmla="*/ 17152 w 301949"/>
              <a:gd name="connsiteY5" fmla="*/ 597218 h 1190625"/>
              <a:gd name="connsiteX6" fmla="*/ 301949 w 301949"/>
              <a:gd name="connsiteY6" fmla="*/ 0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949" h="1190625">
                <a:moveTo>
                  <a:pt x="301949" y="0"/>
                </a:moveTo>
                <a:lnTo>
                  <a:pt x="275279" y="0"/>
                </a:lnTo>
                <a:cubicBezTo>
                  <a:pt x="101924" y="147638"/>
                  <a:pt x="-946" y="366713"/>
                  <a:pt x="7" y="597218"/>
                </a:cubicBezTo>
                <a:cubicBezTo>
                  <a:pt x="959" y="826770"/>
                  <a:pt x="103829" y="1043940"/>
                  <a:pt x="275279" y="1190625"/>
                </a:cubicBezTo>
                <a:lnTo>
                  <a:pt x="301949" y="1190625"/>
                </a:lnTo>
                <a:cubicBezTo>
                  <a:pt x="124784" y="1046798"/>
                  <a:pt x="18104" y="828675"/>
                  <a:pt x="17152" y="597218"/>
                </a:cubicBezTo>
                <a:cubicBezTo>
                  <a:pt x="16199" y="364808"/>
                  <a:pt x="123832" y="144780"/>
                  <a:pt x="301949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26" name="Google Shape;19;p2">
            <a:extLst>
              <a:ext uri="{FF2B5EF4-FFF2-40B4-BE49-F238E27FC236}">
                <a16:creationId xmlns:a16="http://schemas.microsoft.com/office/drawing/2014/main" id="{86EC5D37-77A4-4B4F-8FF8-9B8C34A2EF7B}"/>
              </a:ext>
            </a:extLst>
          </p:cNvPr>
          <p:cNvSpPr txBox="1">
            <a:spLocks/>
          </p:cNvSpPr>
          <p:nvPr/>
        </p:nvSpPr>
        <p:spPr>
          <a:xfrm>
            <a:off x="3930786" y="240901"/>
            <a:ext cx="7030886" cy="120393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hu-HU" dirty="0">
                <a:solidFill>
                  <a:schemeClr val="bg1"/>
                </a:solidFill>
              </a:rPr>
              <a:t>Feketén</a:t>
            </a:r>
            <a:r>
              <a:rPr lang="hu-HU" dirty="0">
                <a:solidFill>
                  <a:schemeClr val="bg2">
                    <a:lumMod val="10000"/>
                  </a:schemeClr>
                </a:solidFill>
              </a:rPr>
              <a:t>-fehéren</a:t>
            </a:r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CE288AA8-ED68-42F1-A6BB-FE9E3116F357}"/>
              </a:ext>
            </a:extLst>
          </p:cNvPr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AF8395F6-75E2-4835-B148-C9D8ADDBFECE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748" y="6316271"/>
            <a:ext cx="843470" cy="3878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8C5137C1-8412-4983-B173-50981169F251}"/>
              </a:ext>
            </a:extLst>
          </p:cNvPr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</p:spPr>
        <p:txBody>
          <a:bodyPr wrap="square" lIns="150894" tIns="75447" rIns="150894" bIns="75447" rtlCol="0">
            <a:spAutoFit/>
          </a:bodyPr>
          <a:lstStyle/>
          <a:p>
            <a:r>
              <a:rPr lang="hu-HU" sz="1200" u="sng" dirty="0">
                <a:solidFill>
                  <a:schemeClr val="bg2"/>
                </a:solidFill>
              </a:rPr>
              <a:t>www.izys.hu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40D83E94-DB18-4E2D-AD38-2DF88E8A3062}"/>
              </a:ext>
            </a:extLst>
          </p:cNvPr>
          <p:cNvSpPr>
            <a:spLocks/>
          </p:cNvSpPr>
          <p:nvPr/>
        </p:nvSpPr>
        <p:spPr bwMode="auto">
          <a:xfrm>
            <a:off x="2788973" y="6443772"/>
            <a:ext cx="1489973" cy="3180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100" b="1" dirty="0">
                <a:solidFill>
                  <a:schemeClr val="bg2"/>
                </a:solidFill>
                <a:ea typeface="MS PGothic" pitchFamily="34" charset="-128"/>
                <a:sym typeface="Baskerville SemiBold" charset="0"/>
              </a:rPr>
              <a:t>+36 1 769 0061</a:t>
            </a:r>
          </a:p>
        </p:txBody>
      </p:sp>
      <p:sp>
        <p:nvSpPr>
          <p:cNvPr id="25" name="Google Shape;105;p9">
            <a:extLst>
              <a:ext uri="{FF2B5EF4-FFF2-40B4-BE49-F238E27FC236}">
                <a16:creationId xmlns:a16="http://schemas.microsoft.com/office/drawing/2014/main" id="{E1BCD5F3-E951-4742-9F0B-F37037610FF5}"/>
              </a:ext>
            </a:extLst>
          </p:cNvPr>
          <p:cNvSpPr txBox="1">
            <a:spLocks/>
          </p:cNvSpPr>
          <p:nvPr/>
        </p:nvSpPr>
        <p:spPr>
          <a:xfrm>
            <a:off x="345633" y="6348245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bg2"/>
                </a:solidFill>
              </a:rPr>
              <a:pPr/>
              <a:t>3</a:t>
            </a:fld>
            <a:endParaRPr lang="en" dirty="0">
              <a:solidFill>
                <a:schemeClr val="bg2"/>
              </a:solidFill>
            </a:endParaRPr>
          </a:p>
        </p:txBody>
      </p:sp>
      <p:sp>
        <p:nvSpPr>
          <p:cNvPr id="9" name="Szabadkézi sokszög: alakzat 8">
            <a:extLst>
              <a:ext uri="{FF2B5EF4-FFF2-40B4-BE49-F238E27FC236}">
                <a16:creationId xmlns:a16="http://schemas.microsoft.com/office/drawing/2014/main" id="{9EA284E3-53DA-4B98-BBAC-0F4E1DF8C756}"/>
              </a:ext>
            </a:extLst>
          </p:cNvPr>
          <p:cNvSpPr/>
          <p:nvPr/>
        </p:nvSpPr>
        <p:spPr>
          <a:xfrm rot="5400000">
            <a:off x="3469610" y="1554479"/>
            <a:ext cx="2595507" cy="2627082"/>
          </a:xfrm>
          <a:custGeom>
            <a:avLst/>
            <a:gdLst>
              <a:gd name="connsiteX0" fmla="*/ 47625 w 391477"/>
              <a:gd name="connsiteY0" fmla="*/ 953 h 396240"/>
              <a:gd name="connsiteX1" fmla="*/ 47625 w 391477"/>
              <a:gd name="connsiteY1" fmla="*/ 953 h 396240"/>
              <a:gd name="connsiteX2" fmla="*/ 0 w 391477"/>
              <a:gd name="connsiteY2" fmla="*/ 0 h 396240"/>
              <a:gd name="connsiteX3" fmla="*/ 0 w 391477"/>
              <a:gd name="connsiteY3" fmla="*/ 953 h 396240"/>
              <a:gd name="connsiteX4" fmla="*/ 391478 w 391477"/>
              <a:gd name="connsiteY4" fmla="*/ 396240 h 396240"/>
              <a:gd name="connsiteX5" fmla="*/ 391478 w 391477"/>
              <a:gd name="connsiteY5" fmla="*/ 348615 h 396240"/>
              <a:gd name="connsiteX6" fmla="*/ 47625 w 391477"/>
              <a:gd name="connsiteY6" fmla="*/ 953 h 39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477" h="396240">
                <a:moveTo>
                  <a:pt x="47625" y="953"/>
                </a:moveTo>
                <a:cubicBezTo>
                  <a:pt x="47625" y="0"/>
                  <a:pt x="47625" y="0"/>
                  <a:pt x="47625" y="953"/>
                </a:cubicBezTo>
                <a:lnTo>
                  <a:pt x="0" y="0"/>
                </a:lnTo>
                <a:cubicBezTo>
                  <a:pt x="0" y="0"/>
                  <a:pt x="0" y="953"/>
                  <a:pt x="0" y="953"/>
                </a:cubicBezTo>
                <a:cubicBezTo>
                  <a:pt x="0" y="218122"/>
                  <a:pt x="175260" y="394335"/>
                  <a:pt x="391478" y="396240"/>
                </a:cubicBezTo>
                <a:lnTo>
                  <a:pt x="391478" y="348615"/>
                </a:lnTo>
                <a:cubicBezTo>
                  <a:pt x="201930" y="346710"/>
                  <a:pt x="47625" y="191453"/>
                  <a:pt x="47625" y="953"/>
                </a:cubicBezTo>
                <a:close/>
              </a:path>
            </a:pathLst>
          </a:custGeom>
          <a:solidFill>
            <a:srgbClr val="AAC1B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11" name="Szabadkézi sokszög: alakzat 10">
            <a:extLst>
              <a:ext uri="{FF2B5EF4-FFF2-40B4-BE49-F238E27FC236}">
                <a16:creationId xmlns:a16="http://schemas.microsoft.com/office/drawing/2014/main" id="{D2C0B753-187C-4A78-8A28-3836D4202A36}"/>
              </a:ext>
            </a:extLst>
          </p:cNvPr>
          <p:cNvSpPr/>
          <p:nvPr/>
        </p:nvSpPr>
        <p:spPr>
          <a:xfrm rot="5400000">
            <a:off x="3229628" y="1327144"/>
            <a:ext cx="5677280" cy="5683591"/>
          </a:xfrm>
          <a:custGeom>
            <a:avLst/>
            <a:gdLst>
              <a:gd name="connsiteX0" fmla="*/ 428625 w 856297"/>
              <a:gd name="connsiteY0" fmla="*/ 0 h 857250"/>
              <a:gd name="connsiteX1" fmla="*/ 0 w 856297"/>
              <a:gd name="connsiteY1" fmla="*/ 426720 h 857250"/>
              <a:gd name="connsiteX2" fmla="*/ 37148 w 856297"/>
              <a:gd name="connsiteY2" fmla="*/ 426720 h 857250"/>
              <a:gd name="connsiteX3" fmla="*/ 84773 w 856297"/>
              <a:gd name="connsiteY3" fmla="*/ 426720 h 857250"/>
              <a:gd name="connsiteX4" fmla="*/ 431483 w 856297"/>
              <a:gd name="connsiteY4" fmla="*/ 79058 h 857250"/>
              <a:gd name="connsiteX5" fmla="*/ 779145 w 856297"/>
              <a:gd name="connsiteY5" fmla="*/ 426720 h 857250"/>
              <a:gd name="connsiteX6" fmla="*/ 431483 w 856297"/>
              <a:gd name="connsiteY6" fmla="*/ 775335 h 857250"/>
              <a:gd name="connsiteX7" fmla="*/ 427673 w 856297"/>
              <a:gd name="connsiteY7" fmla="*/ 775335 h 857250"/>
              <a:gd name="connsiteX8" fmla="*/ 427673 w 856297"/>
              <a:gd name="connsiteY8" fmla="*/ 822960 h 857250"/>
              <a:gd name="connsiteX9" fmla="*/ 427673 w 856297"/>
              <a:gd name="connsiteY9" fmla="*/ 857250 h 857250"/>
              <a:gd name="connsiteX10" fmla="*/ 856298 w 856297"/>
              <a:gd name="connsiteY10" fmla="*/ 428625 h 857250"/>
              <a:gd name="connsiteX11" fmla="*/ 428625 w 856297"/>
              <a:gd name="connsiteY11" fmla="*/ 0 h 85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297" h="857250">
                <a:moveTo>
                  <a:pt x="428625" y="0"/>
                </a:moveTo>
                <a:cubicBezTo>
                  <a:pt x="192405" y="0"/>
                  <a:pt x="953" y="190500"/>
                  <a:pt x="0" y="426720"/>
                </a:cubicBezTo>
                <a:lnTo>
                  <a:pt x="37148" y="426720"/>
                </a:lnTo>
                <a:lnTo>
                  <a:pt x="84773" y="426720"/>
                </a:lnTo>
                <a:cubicBezTo>
                  <a:pt x="84773" y="234315"/>
                  <a:pt x="240030" y="79058"/>
                  <a:pt x="431483" y="79058"/>
                </a:cubicBezTo>
                <a:cubicBezTo>
                  <a:pt x="623888" y="79058"/>
                  <a:pt x="779145" y="235268"/>
                  <a:pt x="779145" y="426720"/>
                </a:cubicBezTo>
                <a:cubicBezTo>
                  <a:pt x="779145" y="618173"/>
                  <a:pt x="623888" y="775335"/>
                  <a:pt x="431483" y="775335"/>
                </a:cubicBezTo>
                <a:cubicBezTo>
                  <a:pt x="430530" y="775335"/>
                  <a:pt x="429578" y="775335"/>
                  <a:pt x="427673" y="775335"/>
                </a:cubicBezTo>
                <a:lnTo>
                  <a:pt x="427673" y="822960"/>
                </a:lnTo>
                <a:lnTo>
                  <a:pt x="427673" y="857250"/>
                </a:lnTo>
                <a:cubicBezTo>
                  <a:pt x="664845" y="857250"/>
                  <a:pt x="856298" y="665798"/>
                  <a:pt x="856298" y="428625"/>
                </a:cubicBezTo>
                <a:cubicBezTo>
                  <a:pt x="856298" y="191453"/>
                  <a:pt x="664845" y="0"/>
                  <a:pt x="428625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12" name="Szabadkézi sokszög: alakzat 11">
            <a:extLst>
              <a:ext uri="{FF2B5EF4-FFF2-40B4-BE49-F238E27FC236}">
                <a16:creationId xmlns:a16="http://schemas.microsoft.com/office/drawing/2014/main" id="{B2815F31-E132-4865-8A4C-A6FC2B067137}"/>
              </a:ext>
            </a:extLst>
          </p:cNvPr>
          <p:cNvSpPr/>
          <p:nvPr/>
        </p:nvSpPr>
        <p:spPr>
          <a:xfrm rot="5400000">
            <a:off x="3741931" y="1869699"/>
            <a:ext cx="4644002" cy="4644003"/>
          </a:xfrm>
          <a:custGeom>
            <a:avLst/>
            <a:gdLst>
              <a:gd name="connsiteX0" fmla="*/ 347663 w 696277"/>
              <a:gd name="connsiteY0" fmla="*/ 0 h 696277"/>
              <a:gd name="connsiteX1" fmla="*/ 0 w 696277"/>
              <a:gd name="connsiteY1" fmla="*/ 347663 h 696277"/>
              <a:gd name="connsiteX2" fmla="*/ 0 w 696277"/>
              <a:gd name="connsiteY2" fmla="*/ 348615 h 696277"/>
              <a:gd name="connsiteX3" fmla="*/ 344805 w 696277"/>
              <a:gd name="connsiteY3" fmla="*/ 696278 h 696277"/>
              <a:gd name="connsiteX4" fmla="*/ 348615 w 696277"/>
              <a:gd name="connsiteY4" fmla="*/ 696278 h 696277"/>
              <a:gd name="connsiteX5" fmla="*/ 696278 w 696277"/>
              <a:gd name="connsiteY5" fmla="*/ 348615 h 696277"/>
              <a:gd name="connsiteX6" fmla="*/ 347663 w 696277"/>
              <a:gd name="connsiteY6" fmla="*/ 0 h 69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6277" h="696277">
                <a:moveTo>
                  <a:pt x="347663" y="0"/>
                </a:moveTo>
                <a:cubicBezTo>
                  <a:pt x="156210" y="0"/>
                  <a:pt x="952" y="155258"/>
                  <a:pt x="0" y="347663"/>
                </a:cubicBezTo>
                <a:cubicBezTo>
                  <a:pt x="0" y="347663"/>
                  <a:pt x="0" y="348615"/>
                  <a:pt x="0" y="348615"/>
                </a:cubicBezTo>
                <a:cubicBezTo>
                  <a:pt x="0" y="539115"/>
                  <a:pt x="154305" y="694373"/>
                  <a:pt x="344805" y="696278"/>
                </a:cubicBezTo>
                <a:cubicBezTo>
                  <a:pt x="345757" y="696278"/>
                  <a:pt x="346710" y="696278"/>
                  <a:pt x="348615" y="696278"/>
                </a:cubicBezTo>
                <a:cubicBezTo>
                  <a:pt x="541020" y="696278"/>
                  <a:pt x="696278" y="540068"/>
                  <a:pt x="696278" y="348615"/>
                </a:cubicBezTo>
                <a:cubicBezTo>
                  <a:pt x="696278" y="157162"/>
                  <a:pt x="540068" y="0"/>
                  <a:pt x="347663" y="0"/>
                </a:cubicBezTo>
                <a:close/>
              </a:path>
            </a:pathLst>
          </a:custGeom>
          <a:solidFill>
            <a:srgbClr val="88C79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40" name="Alcím 2">
            <a:extLst>
              <a:ext uri="{FF2B5EF4-FFF2-40B4-BE49-F238E27FC236}">
                <a16:creationId xmlns:a16="http://schemas.microsoft.com/office/drawing/2014/main" id="{C7888352-AF3A-4CD6-8ED4-846C760C1324}"/>
              </a:ext>
            </a:extLst>
          </p:cNvPr>
          <p:cNvSpPr txBox="1">
            <a:spLocks/>
          </p:cNvSpPr>
          <p:nvPr/>
        </p:nvSpPr>
        <p:spPr>
          <a:xfrm>
            <a:off x="-342739" y="1761082"/>
            <a:ext cx="3886774" cy="38885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3400"/>
              </a:lnSpc>
              <a:buClr>
                <a:schemeClr val="accent2"/>
              </a:buClr>
            </a:pPr>
            <a:r>
              <a:rPr lang="hu-HU" altLang="hu-HU" sz="3200" dirty="0">
                <a:solidFill>
                  <a:srgbClr val="88C79A"/>
                </a:solidFill>
                <a:latin typeface="+mj-lt"/>
              </a:rPr>
              <a:t>750.000 Ft </a:t>
            </a:r>
            <a:br>
              <a:rPr lang="hu-HU" altLang="hu-HU" dirty="0">
                <a:solidFill>
                  <a:schemeClr val="bg1"/>
                </a:solidFill>
              </a:rPr>
            </a:br>
            <a:r>
              <a:rPr lang="hu-HU" altLang="hu-HU" dirty="0">
                <a:solidFill>
                  <a:schemeClr val="bg1"/>
                </a:solidFill>
              </a:rPr>
              <a:t>befizetéssel</a:t>
            </a:r>
          </a:p>
          <a:p>
            <a:pPr lvl="1">
              <a:lnSpc>
                <a:spcPts val="3400"/>
              </a:lnSpc>
              <a:buClr>
                <a:schemeClr val="accent2"/>
              </a:buClr>
            </a:pPr>
            <a:r>
              <a:rPr lang="hu-HU" altLang="hu-HU" sz="3200" dirty="0">
                <a:solidFill>
                  <a:srgbClr val="88C79A"/>
                </a:solidFill>
                <a:latin typeface="+mj-lt"/>
              </a:rPr>
              <a:t>+150.000 Ft </a:t>
            </a:r>
            <a:br>
              <a:rPr lang="hu-HU" altLang="hu-HU" dirty="0">
                <a:solidFill>
                  <a:schemeClr val="bg1"/>
                </a:solidFill>
              </a:rPr>
            </a:br>
            <a:r>
              <a:rPr lang="hu-HU" altLang="hu-HU" dirty="0">
                <a:solidFill>
                  <a:schemeClr val="bg1"/>
                </a:solidFill>
              </a:rPr>
              <a:t>adókedvezményt</a:t>
            </a:r>
          </a:p>
          <a:p>
            <a:pPr lvl="1">
              <a:lnSpc>
                <a:spcPts val="3400"/>
              </a:lnSpc>
              <a:buClr>
                <a:schemeClr val="accent2"/>
              </a:buClr>
            </a:pPr>
            <a:r>
              <a:rPr lang="hu-HU" altLang="hu-HU" sz="3200" dirty="0">
                <a:solidFill>
                  <a:srgbClr val="88C79A"/>
                </a:solidFill>
                <a:latin typeface="+mj-lt"/>
              </a:rPr>
              <a:t>-50.000 Ft </a:t>
            </a:r>
            <a:br>
              <a:rPr lang="hu-HU" altLang="hu-HU" dirty="0">
                <a:solidFill>
                  <a:schemeClr val="bg1"/>
                </a:solidFill>
              </a:rPr>
            </a:br>
            <a:r>
              <a:rPr lang="hu-HU" altLang="hu-HU" dirty="0">
                <a:solidFill>
                  <a:schemeClr val="bg1"/>
                </a:solidFill>
              </a:rPr>
              <a:t>pénztári költség</a:t>
            </a:r>
          </a:p>
          <a:p>
            <a:pPr lvl="1">
              <a:lnSpc>
                <a:spcPts val="3400"/>
              </a:lnSpc>
              <a:buClr>
                <a:schemeClr val="accent2"/>
              </a:buClr>
            </a:pPr>
            <a:r>
              <a:rPr lang="hu-HU" altLang="hu-HU" sz="3200" dirty="0">
                <a:solidFill>
                  <a:srgbClr val="88C79A"/>
                </a:solidFill>
                <a:latin typeface="+mj-lt"/>
              </a:rPr>
              <a:t>+1.500 Ft </a:t>
            </a:r>
            <a:br>
              <a:rPr lang="hu-HU" altLang="hu-HU" dirty="0">
                <a:solidFill>
                  <a:schemeClr val="bg1"/>
                </a:solidFill>
              </a:rPr>
            </a:br>
            <a:r>
              <a:rPr lang="hu-HU" altLang="hu-HU" dirty="0">
                <a:solidFill>
                  <a:schemeClr val="bg1"/>
                </a:solidFill>
              </a:rPr>
              <a:t>hozam pár nap alatt</a:t>
            </a:r>
          </a:p>
        </p:txBody>
      </p:sp>
      <p:sp>
        <p:nvSpPr>
          <p:cNvPr id="42" name="Alcím 2">
            <a:extLst>
              <a:ext uri="{FF2B5EF4-FFF2-40B4-BE49-F238E27FC236}">
                <a16:creationId xmlns:a16="http://schemas.microsoft.com/office/drawing/2014/main" id="{14D4B214-D7DB-48F3-8855-FD470BBD8CC3}"/>
              </a:ext>
            </a:extLst>
          </p:cNvPr>
          <p:cNvSpPr txBox="1">
            <a:spLocks/>
          </p:cNvSpPr>
          <p:nvPr/>
        </p:nvSpPr>
        <p:spPr>
          <a:xfrm>
            <a:off x="3433346" y="3617290"/>
            <a:ext cx="4917713" cy="120393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hu-HU" altLang="hu-HU" sz="4400" dirty="0">
                <a:solidFill>
                  <a:schemeClr val="bg1"/>
                </a:solidFill>
                <a:latin typeface="+mj-lt"/>
              </a:rPr>
              <a:t>851.500</a:t>
            </a:r>
            <a:r>
              <a:rPr lang="hu-HU" altLang="hu-HU" sz="4000" dirty="0">
                <a:solidFill>
                  <a:schemeClr val="bg1"/>
                </a:solidFill>
                <a:latin typeface="+mj-lt"/>
              </a:rPr>
              <a:t> </a:t>
            </a:r>
            <a:r>
              <a:rPr lang="hu-HU" altLang="hu-HU" sz="3600" dirty="0">
                <a:solidFill>
                  <a:schemeClr val="bg1"/>
                </a:solidFill>
                <a:latin typeface="+mj-lt"/>
              </a:rPr>
              <a:t>Ft </a:t>
            </a:r>
            <a:br>
              <a:rPr lang="hu-HU" altLang="hu-HU" sz="3600" dirty="0">
                <a:solidFill>
                  <a:schemeClr val="bg1"/>
                </a:solidFill>
                <a:latin typeface="+mj-lt"/>
              </a:rPr>
            </a:br>
            <a:r>
              <a:rPr lang="hu-HU" altLang="hu-HU" dirty="0">
                <a:solidFill>
                  <a:schemeClr val="bg1"/>
                </a:solidFill>
              </a:rPr>
              <a:t>felvehető összeg</a:t>
            </a:r>
          </a:p>
          <a:p>
            <a:endParaRPr lang="hu-HU" altLang="hu-HU" dirty="0">
              <a:solidFill>
                <a:schemeClr val="bg1"/>
              </a:solidFill>
            </a:endParaRPr>
          </a:p>
        </p:txBody>
      </p:sp>
      <p:sp>
        <p:nvSpPr>
          <p:cNvPr id="44" name="Alcím 2">
            <a:extLst>
              <a:ext uri="{FF2B5EF4-FFF2-40B4-BE49-F238E27FC236}">
                <a16:creationId xmlns:a16="http://schemas.microsoft.com/office/drawing/2014/main" id="{2E7AB1C5-1C90-4485-82B3-84C5CC4222D7}"/>
              </a:ext>
            </a:extLst>
          </p:cNvPr>
          <p:cNvSpPr txBox="1">
            <a:spLocks/>
          </p:cNvSpPr>
          <p:nvPr/>
        </p:nvSpPr>
        <p:spPr>
          <a:xfrm>
            <a:off x="8673506" y="2931238"/>
            <a:ext cx="3057416" cy="37238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r">
              <a:lnSpc>
                <a:spcPct val="100000"/>
              </a:lnSpc>
              <a:buNone/>
            </a:pPr>
            <a:r>
              <a:rPr lang="hu-HU" altLang="hu-HU" sz="2200" dirty="0">
                <a:solidFill>
                  <a:schemeClr val="accent3"/>
                </a:solidFill>
              </a:rPr>
              <a:t>Vagyis </a:t>
            </a:r>
            <a:br>
              <a:rPr lang="hu-HU" altLang="hu-HU" sz="2200" dirty="0">
                <a:solidFill>
                  <a:schemeClr val="accent3"/>
                </a:solidFill>
              </a:rPr>
            </a:br>
            <a:r>
              <a:rPr lang="hu-HU" altLang="hu-HU" sz="2200" dirty="0">
                <a:solidFill>
                  <a:schemeClr val="accent3"/>
                </a:solidFill>
              </a:rPr>
              <a:t>szereztél </a:t>
            </a:r>
            <a:br>
              <a:rPr lang="hu-HU" altLang="hu-HU" sz="2200" dirty="0">
                <a:solidFill>
                  <a:schemeClr val="accent3"/>
                </a:solidFill>
              </a:rPr>
            </a:br>
            <a:r>
              <a:rPr lang="hu-HU" altLang="hu-HU" sz="2200" dirty="0">
                <a:solidFill>
                  <a:schemeClr val="accent3"/>
                </a:solidFill>
              </a:rPr>
              <a:t>az ügyfélnek </a:t>
            </a:r>
            <a:br>
              <a:rPr lang="hu-HU" altLang="hu-HU" sz="2200" dirty="0">
                <a:solidFill>
                  <a:schemeClr val="accent3"/>
                </a:solidFill>
              </a:rPr>
            </a:br>
            <a:r>
              <a:rPr lang="hu-HU" altLang="hu-HU" dirty="0">
                <a:solidFill>
                  <a:schemeClr val="accent3"/>
                </a:solidFill>
                <a:latin typeface="+mj-lt"/>
              </a:rPr>
              <a:t>101.500 </a:t>
            </a:r>
            <a:br>
              <a:rPr lang="hu-HU" altLang="hu-HU" dirty="0">
                <a:solidFill>
                  <a:schemeClr val="accent3"/>
                </a:solidFill>
                <a:latin typeface="+mj-lt"/>
              </a:rPr>
            </a:br>
            <a:r>
              <a:rPr lang="hu-HU" altLang="hu-HU" sz="2200" dirty="0">
                <a:solidFill>
                  <a:schemeClr val="accent3"/>
                </a:solidFill>
                <a:latin typeface="+mj-lt"/>
              </a:rPr>
              <a:t>forintot!</a:t>
            </a:r>
            <a:endParaRPr lang="hu-HU" altLang="hu-HU" sz="2200" dirty="0">
              <a:solidFill>
                <a:schemeClr val="accent3"/>
              </a:solidFill>
            </a:endParaRPr>
          </a:p>
          <a:p>
            <a:pPr marL="914400" lvl="2" indent="0">
              <a:lnSpc>
                <a:spcPct val="100000"/>
              </a:lnSpc>
              <a:buNone/>
            </a:pPr>
            <a:endParaRPr lang="hu-HU" altLang="hu-HU" sz="2200" dirty="0">
              <a:solidFill>
                <a:schemeClr val="accent3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hu-HU" altLang="hu-HU" sz="22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54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26" grpId="0"/>
      <p:bldP spid="9" grpId="0" animBg="1"/>
      <p:bldP spid="11" grpId="0" animBg="1"/>
      <p:bldP spid="12" grpId="0" animBg="1"/>
      <p:bldP spid="40" grpId="0" uiExpand="1" build="p"/>
      <p:bldP spid="42" grpId="0"/>
      <p:bldP spid="4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>
            <a:extLst>
              <a:ext uri="{FF2B5EF4-FFF2-40B4-BE49-F238E27FC236}">
                <a16:creationId xmlns:a16="http://schemas.microsoft.com/office/drawing/2014/main" id="{E691FF89-2316-417D-9F21-F0A86E9B918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Ábra 2">
            <a:extLst>
              <a:ext uri="{FF2B5EF4-FFF2-40B4-BE49-F238E27FC236}">
                <a16:creationId xmlns:a16="http://schemas.microsoft.com/office/drawing/2014/main" id="{ACC048D8-67BC-476F-A7C5-C1B04B72B70C}"/>
              </a:ext>
            </a:extLst>
          </p:cNvPr>
          <p:cNvSpPr/>
          <p:nvPr/>
        </p:nvSpPr>
        <p:spPr>
          <a:xfrm>
            <a:off x="3430037" y="-23679"/>
            <a:ext cx="11683262" cy="6905358"/>
          </a:xfrm>
          <a:custGeom>
            <a:avLst/>
            <a:gdLst>
              <a:gd name="connsiteX0" fmla="*/ 1977448 w 9145594"/>
              <a:gd name="connsiteY0" fmla="*/ 0 h 6866030"/>
              <a:gd name="connsiteX1" fmla="*/ 28 w 9145594"/>
              <a:gd name="connsiteY1" fmla="*/ 3444001 h 6866030"/>
              <a:gd name="connsiteX2" fmla="*/ 1977448 w 9145594"/>
              <a:gd name="connsiteY2" fmla="*/ 6866030 h 6866030"/>
              <a:gd name="connsiteX3" fmla="*/ 9145594 w 9145594"/>
              <a:gd name="connsiteY3" fmla="*/ 6866030 h 6866030"/>
              <a:gd name="connsiteX4" fmla="*/ 9145594 w 9145594"/>
              <a:gd name="connsiteY4" fmla="*/ 0 h 6866030"/>
              <a:gd name="connsiteX5" fmla="*/ 1977448 w 9145594"/>
              <a:gd name="connsiteY5" fmla="*/ 0 h 6866030"/>
              <a:gd name="connsiteX0" fmla="*/ 1977448 w 10020665"/>
              <a:gd name="connsiteY0" fmla="*/ 0 h 6866030"/>
              <a:gd name="connsiteX1" fmla="*/ 28 w 10020665"/>
              <a:gd name="connsiteY1" fmla="*/ 3444001 h 6866030"/>
              <a:gd name="connsiteX2" fmla="*/ 1977448 w 10020665"/>
              <a:gd name="connsiteY2" fmla="*/ 6866030 h 6866030"/>
              <a:gd name="connsiteX3" fmla="*/ 10020665 w 10020665"/>
              <a:gd name="connsiteY3" fmla="*/ 6856198 h 6866030"/>
              <a:gd name="connsiteX4" fmla="*/ 9145594 w 10020665"/>
              <a:gd name="connsiteY4" fmla="*/ 0 h 6866030"/>
              <a:gd name="connsiteX5" fmla="*/ 1977448 w 10020665"/>
              <a:gd name="connsiteY5" fmla="*/ 0 h 6866030"/>
              <a:gd name="connsiteX0" fmla="*/ 1977448 w 10030497"/>
              <a:gd name="connsiteY0" fmla="*/ 9832 h 6875862"/>
              <a:gd name="connsiteX1" fmla="*/ 28 w 10030497"/>
              <a:gd name="connsiteY1" fmla="*/ 3453833 h 6875862"/>
              <a:gd name="connsiteX2" fmla="*/ 1977448 w 10030497"/>
              <a:gd name="connsiteY2" fmla="*/ 6875862 h 6875862"/>
              <a:gd name="connsiteX3" fmla="*/ 10020665 w 10030497"/>
              <a:gd name="connsiteY3" fmla="*/ 6866030 h 6875862"/>
              <a:gd name="connsiteX4" fmla="*/ 10030497 w 10030497"/>
              <a:gd name="connsiteY4" fmla="*/ 0 h 6875862"/>
              <a:gd name="connsiteX5" fmla="*/ 1977448 w 10030497"/>
              <a:gd name="connsiteY5" fmla="*/ 9832 h 6875862"/>
              <a:gd name="connsiteX0" fmla="*/ 1977448 w 10020949"/>
              <a:gd name="connsiteY0" fmla="*/ 0 h 6866030"/>
              <a:gd name="connsiteX1" fmla="*/ 28 w 10020949"/>
              <a:gd name="connsiteY1" fmla="*/ 3444001 h 6866030"/>
              <a:gd name="connsiteX2" fmla="*/ 1977448 w 10020949"/>
              <a:gd name="connsiteY2" fmla="*/ 6866030 h 6866030"/>
              <a:gd name="connsiteX3" fmla="*/ 10020665 w 10020949"/>
              <a:gd name="connsiteY3" fmla="*/ 6856198 h 6866030"/>
              <a:gd name="connsiteX4" fmla="*/ 10001001 w 10020949"/>
              <a:gd name="connsiteY4" fmla="*/ 19665 h 6866030"/>
              <a:gd name="connsiteX5" fmla="*/ 1977448 w 10020949"/>
              <a:gd name="connsiteY5" fmla="*/ 0 h 6866030"/>
              <a:gd name="connsiteX0" fmla="*/ 1977448 w 11682317"/>
              <a:gd name="connsiteY0" fmla="*/ 0 h 6866030"/>
              <a:gd name="connsiteX1" fmla="*/ 28 w 11682317"/>
              <a:gd name="connsiteY1" fmla="*/ 3444001 h 6866030"/>
              <a:gd name="connsiteX2" fmla="*/ 1977448 w 11682317"/>
              <a:gd name="connsiteY2" fmla="*/ 6866030 h 6866030"/>
              <a:gd name="connsiteX3" fmla="*/ 10020665 w 11682317"/>
              <a:gd name="connsiteY3" fmla="*/ 6856198 h 6866030"/>
              <a:gd name="connsiteX4" fmla="*/ 11682317 w 11682317"/>
              <a:gd name="connsiteY4" fmla="*/ 9833 h 6866030"/>
              <a:gd name="connsiteX5" fmla="*/ 1977448 w 11682317"/>
              <a:gd name="connsiteY5" fmla="*/ 0 h 6866030"/>
              <a:gd name="connsiteX0" fmla="*/ 1977448 w 11683262"/>
              <a:gd name="connsiteY0" fmla="*/ 0 h 6875862"/>
              <a:gd name="connsiteX1" fmla="*/ 28 w 11683262"/>
              <a:gd name="connsiteY1" fmla="*/ 3444001 h 6875862"/>
              <a:gd name="connsiteX2" fmla="*/ 1977448 w 11683262"/>
              <a:gd name="connsiteY2" fmla="*/ 6866030 h 6875862"/>
              <a:gd name="connsiteX3" fmla="*/ 11682316 w 11683262"/>
              <a:gd name="connsiteY3" fmla="*/ 6875862 h 6875862"/>
              <a:gd name="connsiteX4" fmla="*/ 11682317 w 11683262"/>
              <a:gd name="connsiteY4" fmla="*/ 9833 h 6875862"/>
              <a:gd name="connsiteX5" fmla="*/ 1977448 w 11683262"/>
              <a:gd name="connsiteY5" fmla="*/ 0 h 6875862"/>
              <a:gd name="connsiteX0" fmla="*/ 1977448 w 11683262"/>
              <a:gd name="connsiteY0" fmla="*/ 29496 h 6905358"/>
              <a:gd name="connsiteX1" fmla="*/ 28 w 11683262"/>
              <a:gd name="connsiteY1" fmla="*/ 3473497 h 6905358"/>
              <a:gd name="connsiteX2" fmla="*/ 1977448 w 11683262"/>
              <a:gd name="connsiteY2" fmla="*/ 6895526 h 6905358"/>
              <a:gd name="connsiteX3" fmla="*/ 11682316 w 11683262"/>
              <a:gd name="connsiteY3" fmla="*/ 6905358 h 6905358"/>
              <a:gd name="connsiteX4" fmla="*/ 11682317 w 11683262"/>
              <a:gd name="connsiteY4" fmla="*/ 0 h 6905358"/>
              <a:gd name="connsiteX5" fmla="*/ 1977448 w 11683262"/>
              <a:gd name="connsiteY5" fmla="*/ 29496 h 6905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83262" h="6905358">
                <a:moveTo>
                  <a:pt x="1977448" y="29496"/>
                </a:moveTo>
                <a:cubicBezTo>
                  <a:pt x="790996" y="721592"/>
                  <a:pt x="-5465" y="2001420"/>
                  <a:pt x="28" y="3473497"/>
                </a:cubicBezTo>
                <a:cubicBezTo>
                  <a:pt x="5521" y="4934588"/>
                  <a:pt x="796489" y="6208923"/>
                  <a:pt x="1977448" y="6895526"/>
                </a:cubicBezTo>
                <a:lnTo>
                  <a:pt x="11682316" y="6905358"/>
                </a:lnTo>
                <a:cubicBezTo>
                  <a:pt x="11685593" y="4616681"/>
                  <a:pt x="11679040" y="2288677"/>
                  <a:pt x="11682317" y="0"/>
                </a:cubicBezTo>
                <a:lnTo>
                  <a:pt x="1977448" y="29496"/>
                </a:lnTo>
                <a:close/>
              </a:path>
            </a:pathLst>
          </a:custGeom>
          <a:solidFill>
            <a:schemeClr val="accent3"/>
          </a:solidFill>
          <a:ln w="54926" cap="flat">
            <a:noFill/>
            <a:prstDash val="solid"/>
            <a:miter/>
          </a:ln>
        </p:spPr>
        <p:txBody>
          <a:bodyPr rtlCol="0" anchor="ctr"/>
          <a:lstStyle/>
          <a:p>
            <a:endParaRPr lang="hu-HU"/>
          </a:p>
        </p:txBody>
      </p:sp>
      <p:sp>
        <p:nvSpPr>
          <p:cNvPr id="20" name="Ellipszis 19">
            <a:extLst>
              <a:ext uri="{FF2B5EF4-FFF2-40B4-BE49-F238E27FC236}">
                <a16:creationId xmlns:a16="http://schemas.microsoft.com/office/drawing/2014/main" id="{E414A0E9-C9CA-4264-878E-A4C46E79AA53}"/>
              </a:ext>
            </a:extLst>
          </p:cNvPr>
          <p:cNvSpPr/>
          <p:nvPr/>
        </p:nvSpPr>
        <p:spPr>
          <a:xfrm>
            <a:off x="10447145" y="6212112"/>
            <a:ext cx="1161144" cy="11611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2" name="Picture 1">
            <a:extLst>
              <a:ext uri="{FF2B5EF4-FFF2-40B4-BE49-F238E27FC236}">
                <a16:creationId xmlns:a16="http://schemas.microsoft.com/office/drawing/2014/main" id="{01384D02-7387-4142-AEB5-F7139020A15B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01980" y="6316271"/>
            <a:ext cx="843470" cy="3878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4" name="Szövegdoboz 23">
            <a:extLst>
              <a:ext uri="{FF2B5EF4-FFF2-40B4-BE49-F238E27FC236}">
                <a16:creationId xmlns:a16="http://schemas.microsoft.com/office/drawing/2014/main" id="{29A3A768-BE99-40CD-9FD8-ADE18FF47663}"/>
              </a:ext>
            </a:extLst>
          </p:cNvPr>
          <p:cNvSpPr txBox="1"/>
          <p:nvPr/>
        </p:nvSpPr>
        <p:spPr>
          <a:xfrm>
            <a:off x="8028079" y="6417606"/>
            <a:ext cx="1443790" cy="337034"/>
          </a:xfrm>
          <a:prstGeom prst="rect">
            <a:avLst/>
          </a:prstGeom>
          <a:noFill/>
        </p:spPr>
        <p:txBody>
          <a:bodyPr wrap="square" lIns="150894" tIns="75447" rIns="150894" bIns="75447" rtlCol="0">
            <a:spAutoFit/>
          </a:bodyPr>
          <a:lstStyle/>
          <a:p>
            <a:r>
              <a:rPr lang="hu-HU" sz="1200" u="sng" dirty="0">
                <a:solidFill>
                  <a:schemeClr val="bg2"/>
                </a:solidFill>
              </a:rPr>
              <a:t>www.izys.hu</a:t>
            </a: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C495EC56-4A47-42AB-9020-4113D88A9603}"/>
              </a:ext>
            </a:extLst>
          </p:cNvPr>
          <p:cNvSpPr>
            <a:spLocks/>
          </p:cNvSpPr>
          <p:nvPr/>
        </p:nvSpPr>
        <p:spPr bwMode="auto">
          <a:xfrm>
            <a:off x="9212221" y="6443772"/>
            <a:ext cx="1489973" cy="3180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100" b="1" dirty="0">
                <a:solidFill>
                  <a:schemeClr val="bg2"/>
                </a:solidFill>
                <a:ea typeface="MS PGothic" pitchFamily="34" charset="-128"/>
                <a:sym typeface="Baskerville SemiBold" charset="0"/>
              </a:rPr>
              <a:t>+36 1 769 0061</a:t>
            </a:r>
          </a:p>
        </p:txBody>
      </p:sp>
      <p:sp>
        <p:nvSpPr>
          <p:cNvPr id="28" name="Google Shape;105;p9">
            <a:extLst>
              <a:ext uri="{FF2B5EF4-FFF2-40B4-BE49-F238E27FC236}">
                <a16:creationId xmlns:a16="http://schemas.microsoft.com/office/drawing/2014/main" id="{F4529D76-E4E0-4426-9307-233CF80D6CC8}"/>
              </a:ext>
            </a:extLst>
          </p:cNvPr>
          <p:cNvSpPr txBox="1">
            <a:spLocks/>
          </p:cNvSpPr>
          <p:nvPr/>
        </p:nvSpPr>
        <p:spPr>
          <a:xfrm>
            <a:off x="11739351" y="6348245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chemeClr val="bg2"/>
                </a:solidFill>
              </a:rPr>
              <a:pPr/>
              <a:t>30</a:t>
            </a:fld>
            <a:endParaRPr lang="en" dirty="0">
              <a:solidFill>
                <a:schemeClr val="bg2"/>
              </a:solidFill>
            </a:endParaRPr>
          </a:p>
        </p:txBody>
      </p:sp>
      <p:sp>
        <p:nvSpPr>
          <p:cNvPr id="19" name="Google Shape;19;p2">
            <a:extLst>
              <a:ext uri="{FF2B5EF4-FFF2-40B4-BE49-F238E27FC236}">
                <a16:creationId xmlns:a16="http://schemas.microsoft.com/office/drawing/2014/main" id="{B663630B-17B1-415C-8A01-A459BB5B51B4}"/>
              </a:ext>
            </a:extLst>
          </p:cNvPr>
          <p:cNvSpPr txBox="1">
            <a:spLocks/>
          </p:cNvSpPr>
          <p:nvPr/>
        </p:nvSpPr>
        <p:spPr>
          <a:xfrm>
            <a:off x="6277257" y="2525486"/>
            <a:ext cx="5252139" cy="18022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4000"/>
              </a:lnSpc>
              <a:buClr>
                <a:schemeClr val="accent1"/>
              </a:buClr>
              <a:buSzPct val="100000"/>
            </a:pPr>
            <a:r>
              <a:rPr lang="hu-HU" sz="3600" dirty="0">
                <a:solidFill>
                  <a:schemeClr val="bg1"/>
                </a:solidFill>
              </a:rPr>
              <a:t>+36 70 366 3160</a:t>
            </a:r>
          </a:p>
          <a:p>
            <a:pPr>
              <a:lnSpc>
                <a:spcPts val="4000"/>
              </a:lnSpc>
              <a:buClr>
                <a:schemeClr val="accent1"/>
              </a:buClr>
              <a:buSzPct val="100000"/>
            </a:pPr>
            <a:r>
              <a:rPr lang="hu-HU" sz="2400" dirty="0">
                <a:solidFill>
                  <a:schemeClr val="bg1"/>
                </a:solidFill>
              </a:rPr>
              <a:t>Belányi-</a:t>
            </a:r>
            <a:r>
              <a:rPr lang="hu-HU" sz="2400" dirty="0" err="1">
                <a:solidFill>
                  <a:schemeClr val="bg1"/>
                </a:solidFill>
              </a:rPr>
              <a:t>Sztraka</a:t>
            </a:r>
            <a:r>
              <a:rPr lang="hu-HU" sz="2400" dirty="0">
                <a:solidFill>
                  <a:schemeClr val="bg1"/>
                </a:solidFill>
              </a:rPr>
              <a:t> Szabolcs</a:t>
            </a:r>
            <a:br>
              <a:rPr lang="hu-HU" sz="2400" dirty="0">
                <a:solidFill>
                  <a:schemeClr val="bg1"/>
                </a:solidFill>
              </a:rPr>
            </a:br>
            <a:r>
              <a:rPr lang="hu-HU" sz="2000" dirty="0">
                <a:solidFill>
                  <a:schemeClr val="accent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szabolcs.belanyi-sztraka@izys.hu</a:t>
            </a:r>
            <a:endParaRPr lang="hu-HU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1" name="Google Shape;19;p2">
            <a:extLst>
              <a:ext uri="{FF2B5EF4-FFF2-40B4-BE49-F238E27FC236}">
                <a16:creationId xmlns:a16="http://schemas.microsoft.com/office/drawing/2014/main" id="{60146199-9C75-4612-9145-1A6D919D1C85}"/>
              </a:ext>
            </a:extLst>
          </p:cNvPr>
          <p:cNvSpPr txBox="1">
            <a:spLocks/>
          </p:cNvSpPr>
          <p:nvPr/>
        </p:nvSpPr>
        <p:spPr>
          <a:xfrm>
            <a:off x="5540829" y="495400"/>
            <a:ext cx="5988568" cy="138292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u-HU" sz="4000" dirty="0">
                <a:solidFill>
                  <a:schemeClr val="bg1"/>
                </a:solidFill>
              </a:rPr>
              <a:t>Bizonytalan vagy még?</a:t>
            </a:r>
            <a:br>
              <a:rPr lang="hu-HU" sz="4000" dirty="0">
                <a:solidFill>
                  <a:schemeClr val="bg1"/>
                </a:solidFill>
              </a:rPr>
            </a:br>
            <a:r>
              <a:rPr lang="hu-HU" sz="4000" dirty="0">
                <a:solidFill>
                  <a:schemeClr val="accent1"/>
                </a:solidFill>
              </a:rPr>
              <a:t>Fogjuk a kezed!</a:t>
            </a:r>
            <a:endParaRPr lang="hu-HU" sz="4000" dirty="0">
              <a:solidFill>
                <a:schemeClr val="bg1"/>
              </a:solidFill>
            </a:endParaRPr>
          </a:p>
        </p:txBody>
      </p:sp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8D3A6AF2-6D79-4E42-BB75-82F2765FD99E}"/>
              </a:ext>
            </a:extLst>
          </p:cNvPr>
          <p:cNvGrpSpPr/>
          <p:nvPr/>
        </p:nvGrpSpPr>
        <p:grpSpPr>
          <a:xfrm>
            <a:off x="1403136" y="1258941"/>
            <a:ext cx="4584030" cy="4584024"/>
            <a:chOff x="1403136" y="1258941"/>
            <a:chExt cx="4584030" cy="4584024"/>
          </a:xfrm>
        </p:grpSpPr>
        <p:pic>
          <p:nvPicPr>
            <p:cNvPr id="13" name="Kép helye 5">
              <a:extLst>
                <a:ext uri="{FF2B5EF4-FFF2-40B4-BE49-F238E27FC236}">
                  <a16:creationId xmlns:a16="http://schemas.microsoft.com/office/drawing/2014/main" id="{0669F978-534D-4840-974B-C0B481A92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8" b="508"/>
            <a:stretch/>
          </p:blipFill>
          <p:spPr>
            <a:xfrm>
              <a:off x="1693227" y="1549029"/>
              <a:ext cx="3994042" cy="3994042"/>
            </a:xfrm>
            <a:prstGeom prst="ellipse">
              <a:avLst/>
            </a:prstGeom>
          </p:spPr>
        </p:pic>
        <p:sp>
          <p:nvSpPr>
            <p:cNvPr id="15" name="Ábra 6">
              <a:extLst>
                <a:ext uri="{FF2B5EF4-FFF2-40B4-BE49-F238E27FC236}">
                  <a16:creationId xmlns:a16="http://schemas.microsoft.com/office/drawing/2014/main" id="{98D86025-AF32-4A40-8679-237A270846D7}"/>
                </a:ext>
              </a:extLst>
            </p:cNvPr>
            <p:cNvSpPr/>
            <p:nvPr/>
          </p:nvSpPr>
          <p:spPr>
            <a:xfrm>
              <a:off x="1403136" y="1258941"/>
              <a:ext cx="4584030" cy="4584024"/>
            </a:xfrm>
            <a:custGeom>
              <a:avLst/>
              <a:gdLst>
                <a:gd name="connsiteX0" fmla="*/ 4088138 w 8195883"/>
                <a:gd name="connsiteY0" fmla="*/ 10 h 8195873"/>
                <a:gd name="connsiteX1" fmla="*/ 10 w 8195883"/>
                <a:gd name="connsiteY1" fmla="*/ 4107741 h 8195873"/>
                <a:gd name="connsiteX2" fmla="*/ 4107746 w 8195883"/>
                <a:gd name="connsiteY2" fmla="*/ 8195864 h 8195873"/>
                <a:gd name="connsiteX3" fmla="*/ 8195874 w 8195883"/>
                <a:gd name="connsiteY3" fmla="*/ 4088133 h 8195873"/>
                <a:gd name="connsiteX4" fmla="*/ 4088138 w 8195883"/>
                <a:gd name="connsiteY4" fmla="*/ 10 h 8195873"/>
                <a:gd name="connsiteX5" fmla="*/ 4107746 w 8195883"/>
                <a:gd name="connsiteY5" fmla="*/ 7641957 h 8195873"/>
                <a:gd name="connsiteX6" fmla="*/ 553917 w 8195883"/>
                <a:gd name="connsiteY6" fmla="*/ 4107741 h 8195873"/>
                <a:gd name="connsiteX7" fmla="*/ 4088138 w 8195883"/>
                <a:gd name="connsiteY7" fmla="*/ 553916 h 8195873"/>
                <a:gd name="connsiteX8" fmla="*/ 7641966 w 8195883"/>
                <a:gd name="connsiteY8" fmla="*/ 4088133 h 8195873"/>
                <a:gd name="connsiteX9" fmla="*/ 4107746 w 8195883"/>
                <a:gd name="connsiteY9" fmla="*/ 7641957 h 819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95883" h="8195873">
                  <a:moveTo>
                    <a:pt x="4088138" y="10"/>
                  </a:moveTo>
                  <a:cubicBezTo>
                    <a:pt x="1823492" y="4912"/>
                    <a:pt x="-4892" y="1843097"/>
                    <a:pt x="10" y="4107741"/>
                  </a:cubicBezTo>
                  <a:cubicBezTo>
                    <a:pt x="4912" y="6372384"/>
                    <a:pt x="1843099" y="8200766"/>
                    <a:pt x="4107746" y="8195864"/>
                  </a:cubicBezTo>
                  <a:cubicBezTo>
                    <a:pt x="6372392" y="8190962"/>
                    <a:pt x="8200776" y="6352777"/>
                    <a:pt x="8195874" y="4088133"/>
                  </a:cubicBezTo>
                  <a:cubicBezTo>
                    <a:pt x="8186070" y="1823489"/>
                    <a:pt x="6347883" y="-4892"/>
                    <a:pt x="4088138" y="10"/>
                  </a:cubicBezTo>
                  <a:close/>
                  <a:moveTo>
                    <a:pt x="4107746" y="7641957"/>
                  </a:moveTo>
                  <a:cubicBezTo>
                    <a:pt x="2151914" y="7646859"/>
                    <a:pt x="558819" y="6063569"/>
                    <a:pt x="553917" y="4107741"/>
                  </a:cubicBezTo>
                  <a:cubicBezTo>
                    <a:pt x="549015" y="2151912"/>
                    <a:pt x="2132307" y="558818"/>
                    <a:pt x="4088138" y="553916"/>
                  </a:cubicBezTo>
                  <a:cubicBezTo>
                    <a:pt x="6043970" y="549014"/>
                    <a:pt x="7637065" y="2132304"/>
                    <a:pt x="7641966" y="4088133"/>
                  </a:cubicBezTo>
                  <a:cubicBezTo>
                    <a:pt x="7646869" y="6043962"/>
                    <a:pt x="6063577" y="7637056"/>
                    <a:pt x="4107746" y="7641957"/>
                  </a:cubicBezTo>
                  <a:close/>
                </a:path>
              </a:pathLst>
            </a:custGeom>
            <a:solidFill>
              <a:srgbClr val="88C79A"/>
            </a:solidFill>
            <a:ln w="489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hu-HU"/>
            </a:p>
          </p:txBody>
        </p:sp>
      </p:grpSp>
      <p:sp>
        <p:nvSpPr>
          <p:cNvPr id="2" name="Google Shape;19;p2">
            <a:extLst>
              <a:ext uri="{FF2B5EF4-FFF2-40B4-BE49-F238E27FC236}">
                <a16:creationId xmlns:a16="http://schemas.microsoft.com/office/drawing/2014/main" id="{1C70950E-5B20-4194-B95F-AC49803C3C05}"/>
              </a:ext>
            </a:extLst>
          </p:cNvPr>
          <p:cNvSpPr txBox="1">
            <a:spLocks/>
          </p:cNvSpPr>
          <p:nvPr/>
        </p:nvSpPr>
        <p:spPr>
          <a:xfrm>
            <a:off x="4835314" y="4819280"/>
            <a:ext cx="6694082" cy="185576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3000"/>
              </a:lnSpc>
              <a:buClr>
                <a:schemeClr val="accent1"/>
              </a:buClr>
              <a:buSzPct val="100000"/>
            </a:pPr>
            <a:r>
              <a:rPr lang="hu-HU" sz="1900" dirty="0">
                <a:solidFill>
                  <a:schemeClr val="bg1"/>
                </a:solidFill>
                <a:latin typeface="+mn-lt"/>
              </a:rPr>
              <a:t>KONKRÉT, ÜGYFÉLLEL KAPCSOLATOS </a:t>
            </a:r>
          </a:p>
          <a:p>
            <a:pPr>
              <a:lnSpc>
                <a:spcPts val="3000"/>
              </a:lnSpc>
              <a:buClr>
                <a:schemeClr val="accent1"/>
              </a:buClr>
              <a:buSzPct val="100000"/>
            </a:pPr>
            <a:r>
              <a:rPr lang="hu-HU" sz="1900" dirty="0">
                <a:solidFill>
                  <a:schemeClr val="bg1"/>
                </a:solidFill>
                <a:latin typeface="+mn-lt"/>
              </a:rPr>
              <a:t>KÉRDÉS ESETÉN </a:t>
            </a:r>
          </a:p>
          <a:p>
            <a:pPr>
              <a:lnSpc>
                <a:spcPts val="3000"/>
              </a:lnSpc>
              <a:buClr>
                <a:schemeClr val="accent1"/>
              </a:buClr>
              <a:buSzPct val="100000"/>
            </a:pPr>
            <a:r>
              <a:rPr lang="hu-HU" sz="1900" dirty="0">
                <a:solidFill>
                  <a:schemeClr val="bg1"/>
                </a:solidFill>
                <a:latin typeface="+mn-lt"/>
              </a:rPr>
              <a:t>hívd az ügyfélszolgálatot </a:t>
            </a:r>
            <a:r>
              <a:rPr lang="hu-HU" sz="1900" dirty="0">
                <a:solidFill>
                  <a:schemeClr val="bg1"/>
                </a:solidFill>
              </a:rPr>
              <a:t>+36 1 769 0061</a:t>
            </a:r>
            <a:endParaRPr lang="hu-HU" sz="19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227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1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1124_A1_HD_021">
            <a:hlinkClick r:id="" action="ppaction://media"/>
            <a:extLst>
              <a:ext uri="{FF2B5EF4-FFF2-40B4-BE49-F238E27FC236}">
                <a16:creationId xmlns:a16="http://schemas.microsoft.com/office/drawing/2014/main" id="{D50B47FF-8A80-4759-AB42-A372CE443D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5A5041F1-35AB-4F1C-8D56-2977B393FCD7}"/>
              </a:ext>
            </a:extLst>
          </p:cNvPr>
          <p:cNvSpPr/>
          <p:nvPr/>
        </p:nvSpPr>
        <p:spPr>
          <a:xfrm>
            <a:off x="-43199" y="-1"/>
            <a:ext cx="12235199" cy="68580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0" name="Csoportba foglalás 29">
            <a:extLst>
              <a:ext uri="{FF2B5EF4-FFF2-40B4-BE49-F238E27FC236}">
                <a16:creationId xmlns:a16="http://schemas.microsoft.com/office/drawing/2014/main" id="{69B1572F-761C-4149-B13C-4E0149A33D31}"/>
              </a:ext>
            </a:extLst>
          </p:cNvPr>
          <p:cNvGrpSpPr/>
          <p:nvPr/>
        </p:nvGrpSpPr>
        <p:grpSpPr>
          <a:xfrm>
            <a:off x="0" y="2185061"/>
            <a:ext cx="12235199" cy="5242955"/>
            <a:chOff x="0" y="2185061"/>
            <a:chExt cx="12235199" cy="5242955"/>
          </a:xfrm>
        </p:grpSpPr>
        <p:grpSp>
          <p:nvGrpSpPr>
            <p:cNvPr id="6" name="Ábra 2">
              <a:extLst>
                <a:ext uri="{FF2B5EF4-FFF2-40B4-BE49-F238E27FC236}">
                  <a16:creationId xmlns:a16="http://schemas.microsoft.com/office/drawing/2014/main" id="{092301E4-3658-4395-BE30-703BAA2CBA8B}"/>
                </a:ext>
              </a:extLst>
            </p:cNvPr>
            <p:cNvGrpSpPr/>
            <p:nvPr/>
          </p:nvGrpSpPr>
          <p:grpSpPr>
            <a:xfrm>
              <a:off x="0" y="2185061"/>
              <a:ext cx="12235199" cy="5242955"/>
              <a:chOff x="0" y="2185061"/>
              <a:chExt cx="12235199" cy="5242955"/>
            </a:xfrm>
          </p:grpSpPr>
          <p:sp>
            <p:nvSpPr>
              <p:cNvPr id="7" name="Szabadkézi sokszög: alakzat 6">
                <a:extLst>
                  <a:ext uri="{FF2B5EF4-FFF2-40B4-BE49-F238E27FC236}">
                    <a16:creationId xmlns:a16="http://schemas.microsoft.com/office/drawing/2014/main" id="{C77854D1-1ACD-44B0-9521-75DAD8581F3C}"/>
                  </a:ext>
                </a:extLst>
              </p:cNvPr>
              <p:cNvSpPr/>
              <p:nvPr/>
            </p:nvSpPr>
            <p:spPr>
              <a:xfrm>
                <a:off x="0" y="2185061"/>
                <a:ext cx="12235199" cy="5242955"/>
              </a:xfrm>
              <a:custGeom>
                <a:avLst/>
                <a:gdLst>
                  <a:gd name="connsiteX0" fmla="*/ 12235200 w 12235199"/>
                  <a:gd name="connsiteY0" fmla="*/ 4382065 h 4382065"/>
                  <a:gd name="connsiteX1" fmla="*/ 12235200 w 12235199"/>
                  <a:gd name="connsiteY1" fmla="*/ 3309613 h 4382065"/>
                  <a:gd name="connsiteX2" fmla="*/ 10055696 w 12235199"/>
                  <a:gd name="connsiteY2" fmla="*/ 1147409 h 4382065"/>
                  <a:gd name="connsiteX3" fmla="*/ 6117600 w 12235199"/>
                  <a:gd name="connsiteY3" fmla="*/ 0 h 4382065"/>
                  <a:gd name="connsiteX4" fmla="*/ 2179503 w 12235199"/>
                  <a:gd name="connsiteY4" fmla="*/ 1153175 h 4382065"/>
                  <a:gd name="connsiteX5" fmla="*/ 0 w 12235199"/>
                  <a:gd name="connsiteY5" fmla="*/ 3309613 h 4382065"/>
                  <a:gd name="connsiteX6" fmla="*/ 0 w 12235199"/>
                  <a:gd name="connsiteY6" fmla="*/ 4382065 h 4382065"/>
                  <a:gd name="connsiteX7" fmla="*/ 12235200 w 12235199"/>
                  <a:gd name="connsiteY7" fmla="*/ 4382065 h 4382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235199" h="4382065">
                    <a:moveTo>
                      <a:pt x="12235200" y="4382065"/>
                    </a:moveTo>
                    <a:lnTo>
                      <a:pt x="12235200" y="3309613"/>
                    </a:lnTo>
                    <a:cubicBezTo>
                      <a:pt x="11670143" y="2450497"/>
                      <a:pt x="10932111" y="1712465"/>
                      <a:pt x="10055696" y="1147409"/>
                    </a:cubicBezTo>
                    <a:cubicBezTo>
                      <a:pt x="8879457" y="397845"/>
                      <a:pt x="7518709" y="0"/>
                      <a:pt x="6117600" y="0"/>
                    </a:cubicBezTo>
                    <a:cubicBezTo>
                      <a:pt x="4716491" y="0"/>
                      <a:pt x="3355743" y="397845"/>
                      <a:pt x="2179503" y="1153175"/>
                    </a:cubicBezTo>
                    <a:cubicBezTo>
                      <a:pt x="1303089" y="1712465"/>
                      <a:pt x="565056" y="2450497"/>
                      <a:pt x="0" y="3309613"/>
                    </a:cubicBezTo>
                    <a:lnTo>
                      <a:pt x="0" y="4382065"/>
                    </a:lnTo>
                    <a:lnTo>
                      <a:pt x="12235200" y="4382065"/>
                    </a:lnTo>
                    <a:close/>
                  </a:path>
                </a:pathLst>
              </a:custGeom>
              <a:solidFill>
                <a:srgbClr val="88C79A"/>
              </a:solidFill>
              <a:ln w="57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hu-HU"/>
              </a:p>
            </p:txBody>
          </p:sp>
          <p:sp>
            <p:nvSpPr>
              <p:cNvPr id="8" name="Szabadkézi sokszög: alakzat 7">
                <a:extLst>
                  <a:ext uri="{FF2B5EF4-FFF2-40B4-BE49-F238E27FC236}">
                    <a16:creationId xmlns:a16="http://schemas.microsoft.com/office/drawing/2014/main" id="{E118D9C4-53C1-4284-9D89-4845CA63DFF9}"/>
                  </a:ext>
                </a:extLst>
              </p:cNvPr>
              <p:cNvSpPr/>
              <p:nvPr/>
            </p:nvSpPr>
            <p:spPr>
              <a:xfrm>
                <a:off x="0" y="2805938"/>
                <a:ext cx="12235199" cy="4622078"/>
              </a:xfrm>
              <a:custGeom>
                <a:avLst/>
                <a:gdLst>
                  <a:gd name="connsiteX0" fmla="*/ 12235200 w 12235199"/>
                  <a:gd name="connsiteY0" fmla="*/ 3863137 h 3863136"/>
                  <a:gd name="connsiteX1" fmla="*/ 12235200 w 12235199"/>
                  <a:gd name="connsiteY1" fmla="*/ 3840073 h 3863136"/>
                  <a:gd name="connsiteX2" fmla="*/ 6117600 w 12235199"/>
                  <a:gd name="connsiteY2" fmla="*/ 0 h 3863136"/>
                  <a:gd name="connsiteX3" fmla="*/ 0 w 12235199"/>
                  <a:gd name="connsiteY3" fmla="*/ 3840073 h 3863136"/>
                  <a:gd name="connsiteX4" fmla="*/ 0 w 12235199"/>
                  <a:gd name="connsiteY4" fmla="*/ 3863137 h 3863136"/>
                  <a:gd name="connsiteX5" fmla="*/ 12235200 w 12235199"/>
                  <a:gd name="connsiteY5" fmla="*/ 3863137 h 3863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35199" h="3863136">
                    <a:moveTo>
                      <a:pt x="12235200" y="3863137"/>
                    </a:moveTo>
                    <a:lnTo>
                      <a:pt x="12235200" y="3840073"/>
                    </a:lnTo>
                    <a:cubicBezTo>
                      <a:pt x="11139682" y="1568318"/>
                      <a:pt x="8810267" y="0"/>
                      <a:pt x="6117600" y="0"/>
                    </a:cubicBezTo>
                    <a:cubicBezTo>
                      <a:pt x="3424934" y="0"/>
                      <a:pt x="1095517" y="1568318"/>
                      <a:pt x="0" y="3840073"/>
                    </a:cubicBezTo>
                    <a:lnTo>
                      <a:pt x="0" y="3863137"/>
                    </a:lnTo>
                    <a:lnTo>
                      <a:pt x="12235200" y="3863137"/>
                    </a:lnTo>
                    <a:close/>
                  </a:path>
                </a:pathLst>
              </a:custGeom>
              <a:solidFill>
                <a:srgbClr val="E2E2E2"/>
              </a:solidFill>
              <a:ln w="57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hu-HU"/>
              </a:p>
            </p:txBody>
          </p:sp>
        </p:grpSp>
        <p:pic>
          <p:nvPicPr>
            <p:cNvPr id="18" name="Picture 1">
              <a:extLst>
                <a:ext uri="{FF2B5EF4-FFF2-40B4-BE49-F238E27FC236}">
                  <a16:creationId xmlns:a16="http://schemas.microsoft.com/office/drawing/2014/main" id="{04331ACF-EE98-45F8-8CA2-E9C14CE1EDF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9320" y="3590925"/>
              <a:ext cx="6093360" cy="2801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25" name="Téglalap 24">
              <a:extLst>
                <a:ext uri="{FF2B5EF4-FFF2-40B4-BE49-F238E27FC236}">
                  <a16:creationId xmlns:a16="http://schemas.microsoft.com/office/drawing/2014/main" id="{7C434850-37A3-4179-BD06-A0D6BFC0D9F7}"/>
                </a:ext>
              </a:extLst>
            </p:cNvPr>
            <p:cNvSpPr/>
            <p:nvPr/>
          </p:nvSpPr>
          <p:spPr>
            <a:xfrm>
              <a:off x="3962227" y="6012322"/>
              <a:ext cx="4310743" cy="1074277"/>
            </a:xfrm>
            <a:prstGeom prst="rect">
              <a:avLst/>
            </a:prstGeom>
            <a:solidFill>
              <a:srgbClr val="E2E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" name="Szövegdoboz 26">
              <a:extLst>
                <a:ext uri="{FF2B5EF4-FFF2-40B4-BE49-F238E27FC236}">
                  <a16:creationId xmlns:a16="http://schemas.microsoft.com/office/drawing/2014/main" id="{175CA355-72D3-405A-853D-AC504ABA14E1}"/>
                </a:ext>
              </a:extLst>
            </p:cNvPr>
            <p:cNvSpPr txBox="1"/>
            <p:nvPr/>
          </p:nvSpPr>
          <p:spPr>
            <a:xfrm>
              <a:off x="3096208" y="5933771"/>
              <a:ext cx="598516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3400" spc="300" dirty="0">
                  <a:solidFill>
                    <a:srgbClr val="AAC1B7"/>
                  </a:solidFill>
                  <a:latin typeface="Garamond" panose="02020404030301010803" pitchFamily="18" charset="0"/>
                </a:rPr>
                <a:t>életpálya modell</a:t>
              </a:r>
            </a:p>
          </p:txBody>
        </p:sp>
      </p:grpSp>
      <p:sp>
        <p:nvSpPr>
          <p:cNvPr id="4" name="Szövegdoboz 3">
            <a:extLst>
              <a:ext uri="{FF2B5EF4-FFF2-40B4-BE49-F238E27FC236}">
                <a16:creationId xmlns:a16="http://schemas.microsoft.com/office/drawing/2014/main" id="{A70F17F9-C7F4-4EB0-8760-5CD3669D90DE}"/>
              </a:ext>
            </a:extLst>
          </p:cNvPr>
          <p:cNvSpPr txBox="1"/>
          <p:nvPr/>
        </p:nvSpPr>
        <p:spPr>
          <a:xfrm>
            <a:off x="351959" y="2525234"/>
            <a:ext cx="195853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>
                <a:solidFill>
                  <a:srgbClr val="4A7F67"/>
                </a:solidFill>
                <a:latin typeface="+mj-lt"/>
              </a:rPr>
              <a:t>Gyermekszületés</a:t>
            </a:r>
          </a:p>
          <a:p>
            <a:r>
              <a:rPr lang="hu-HU" sz="1000" dirty="0">
                <a:solidFill>
                  <a:srgbClr val="FF0000"/>
                </a:solidFill>
              </a:rPr>
              <a:t>Szülés</a:t>
            </a:r>
          </a:p>
          <a:p>
            <a:r>
              <a:rPr lang="hu-HU" sz="1000" dirty="0">
                <a:solidFill>
                  <a:srgbClr val="FF0000"/>
                </a:solidFill>
              </a:rPr>
              <a:t>Magánkórház</a:t>
            </a:r>
          </a:p>
          <a:p>
            <a:r>
              <a:rPr lang="hu-HU" sz="1000" dirty="0">
                <a:solidFill>
                  <a:schemeClr val="tx2"/>
                </a:solidFill>
              </a:rPr>
              <a:t>Babaápolás</a:t>
            </a:r>
          </a:p>
          <a:p>
            <a:r>
              <a:rPr lang="hu-HU" sz="1000" dirty="0">
                <a:solidFill>
                  <a:schemeClr val="tx2"/>
                </a:solidFill>
              </a:rPr>
              <a:t>Védőoltás</a:t>
            </a:r>
          </a:p>
          <a:p>
            <a:r>
              <a:rPr lang="hu-HU" sz="1000" dirty="0">
                <a:solidFill>
                  <a:schemeClr val="tx2"/>
                </a:solidFill>
              </a:rPr>
              <a:t>Lombik program</a:t>
            </a:r>
          </a:p>
          <a:p>
            <a:r>
              <a:rPr lang="hu-HU" sz="1000" dirty="0">
                <a:solidFill>
                  <a:schemeClr val="tx2"/>
                </a:solidFill>
              </a:rPr>
              <a:t>3D-4D ultrahang</a:t>
            </a:r>
          </a:p>
          <a:p>
            <a:r>
              <a:rPr lang="hu-HU" sz="1000" dirty="0">
                <a:solidFill>
                  <a:schemeClr val="tx2"/>
                </a:solidFill>
              </a:rPr>
              <a:t>Őssejt levétel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63C1CCF5-E814-480F-A01D-547D20C75B1E}"/>
              </a:ext>
            </a:extLst>
          </p:cNvPr>
          <p:cNvSpPr txBox="1"/>
          <p:nvPr/>
        </p:nvSpPr>
        <p:spPr>
          <a:xfrm>
            <a:off x="1829762" y="1666249"/>
            <a:ext cx="195853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>
                <a:solidFill>
                  <a:srgbClr val="4A7F67"/>
                </a:solidFill>
                <a:latin typeface="+mj-lt"/>
              </a:rPr>
              <a:t>Gyermeknevelés</a:t>
            </a:r>
          </a:p>
          <a:p>
            <a:r>
              <a:rPr lang="hu-HU" sz="1000" dirty="0">
                <a:solidFill>
                  <a:srgbClr val="FF0000"/>
                </a:solidFill>
              </a:rPr>
              <a:t>Ruházat</a:t>
            </a:r>
          </a:p>
          <a:p>
            <a:r>
              <a:rPr lang="hu-HU" sz="1000" dirty="0">
                <a:solidFill>
                  <a:schemeClr val="tx2"/>
                </a:solidFill>
              </a:rPr>
              <a:t>Tankönyv</a:t>
            </a:r>
          </a:p>
          <a:p>
            <a:r>
              <a:rPr lang="hu-HU" sz="1000" dirty="0">
                <a:solidFill>
                  <a:schemeClr val="tx2"/>
                </a:solidFill>
              </a:rPr>
              <a:t>Tanszer</a:t>
            </a:r>
          </a:p>
          <a:p>
            <a:r>
              <a:rPr lang="hu-HU" sz="1000" dirty="0">
                <a:solidFill>
                  <a:schemeClr val="tx2"/>
                </a:solidFill>
              </a:rPr>
              <a:t>Fogszabályozó</a:t>
            </a:r>
          </a:p>
          <a:p>
            <a:r>
              <a:rPr lang="hu-HU" sz="1000" dirty="0">
                <a:solidFill>
                  <a:srgbClr val="FF0000"/>
                </a:solidFill>
              </a:rPr>
              <a:t>Laptop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55881EE6-9D8A-4AA3-B4AF-35DCFDBE5E76}"/>
              </a:ext>
            </a:extLst>
          </p:cNvPr>
          <p:cNvSpPr txBox="1"/>
          <p:nvPr/>
        </p:nvSpPr>
        <p:spPr>
          <a:xfrm>
            <a:off x="3566980" y="945816"/>
            <a:ext cx="162423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>
                <a:solidFill>
                  <a:srgbClr val="4A7F67"/>
                </a:solidFill>
                <a:latin typeface="+mj-lt"/>
              </a:rPr>
              <a:t>Felsőoktatás</a:t>
            </a:r>
          </a:p>
          <a:p>
            <a:r>
              <a:rPr lang="hu-HU" sz="1000" dirty="0">
                <a:solidFill>
                  <a:srgbClr val="FF0000"/>
                </a:solidFill>
              </a:rPr>
              <a:t>Egyetemi, </a:t>
            </a:r>
            <a:br>
              <a:rPr lang="hu-HU" sz="1000" dirty="0">
                <a:solidFill>
                  <a:srgbClr val="FF0000"/>
                </a:solidFill>
              </a:rPr>
            </a:br>
            <a:r>
              <a:rPr lang="hu-HU" sz="1000" dirty="0">
                <a:solidFill>
                  <a:srgbClr val="FF0000"/>
                </a:solidFill>
              </a:rPr>
              <a:t>főiskolai tandíj</a:t>
            </a:r>
          </a:p>
          <a:p>
            <a:r>
              <a:rPr lang="hu-HU" sz="1000" dirty="0">
                <a:solidFill>
                  <a:schemeClr val="tx2"/>
                </a:solidFill>
              </a:rPr>
              <a:t>Albérlet</a:t>
            </a:r>
          </a:p>
          <a:p>
            <a:r>
              <a:rPr lang="hu-HU" sz="1000" dirty="0">
                <a:solidFill>
                  <a:schemeClr val="tx2"/>
                </a:solidFill>
              </a:rPr>
              <a:t>Kollégium</a:t>
            </a:r>
          </a:p>
          <a:p>
            <a:r>
              <a:rPr lang="hu-HU" sz="1000" dirty="0">
                <a:solidFill>
                  <a:srgbClr val="FF0000"/>
                </a:solidFill>
              </a:rPr>
              <a:t>Laptop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3997AB7E-55C4-415B-8E2A-0504CA9AECDF}"/>
              </a:ext>
            </a:extLst>
          </p:cNvPr>
          <p:cNvSpPr txBox="1"/>
          <p:nvPr/>
        </p:nvSpPr>
        <p:spPr>
          <a:xfrm>
            <a:off x="5367800" y="495274"/>
            <a:ext cx="166589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>
                <a:solidFill>
                  <a:srgbClr val="4A7F67"/>
                </a:solidFill>
                <a:latin typeface="+mj-lt"/>
              </a:rPr>
              <a:t>Lakás</a:t>
            </a:r>
          </a:p>
          <a:p>
            <a:r>
              <a:rPr lang="hu-HU" sz="1000" dirty="0">
                <a:solidFill>
                  <a:schemeClr val="tx2"/>
                </a:solidFill>
              </a:rPr>
              <a:t>Lakásrezsi</a:t>
            </a:r>
          </a:p>
          <a:p>
            <a:r>
              <a:rPr lang="hu-HU" sz="1000" dirty="0">
                <a:solidFill>
                  <a:schemeClr val="tx2"/>
                </a:solidFill>
              </a:rPr>
              <a:t>Védendő fogyasztóknak</a:t>
            </a:r>
          </a:p>
          <a:p>
            <a:r>
              <a:rPr lang="hu-HU" sz="1000" dirty="0">
                <a:solidFill>
                  <a:schemeClr val="tx2"/>
                </a:solidFill>
              </a:rPr>
              <a:t>Tűz és elemi kár</a:t>
            </a:r>
          </a:p>
          <a:p>
            <a:r>
              <a:rPr lang="hu-HU" sz="1000" dirty="0">
                <a:solidFill>
                  <a:srgbClr val="FF0000"/>
                </a:solidFill>
              </a:rPr>
              <a:t>Lakáshitel törlesztés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E9C92755-BDF5-4169-BB68-0E76F151B5C8}"/>
              </a:ext>
            </a:extLst>
          </p:cNvPr>
          <p:cNvSpPr txBox="1"/>
          <p:nvPr/>
        </p:nvSpPr>
        <p:spPr>
          <a:xfrm>
            <a:off x="7341770" y="710383"/>
            <a:ext cx="195853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>
                <a:solidFill>
                  <a:srgbClr val="4A7F67"/>
                </a:solidFill>
                <a:latin typeface="+mj-lt"/>
              </a:rPr>
              <a:t>Családalapítás</a:t>
            </a:r>
          </a:p>
          <a:p>
            <a:r>
              <a:rPr lang="hu-HU" sz="1000" dirty="0">
                <a:solidFill>
                  <a:schemeClr val="tx2"/>
                </a:solidFill>
              </a:rPr>
              <a:t>Szülés</a:t>
            </a:r>
          </a:p>
          <a:p>
            <a:r>
              <a:rPr lang="hu-HU" sz="1000" dirty="0">
                <a:solidFill>
                  <a:srgbClr val="FF0000"/>
                </a:solidFill>
              </a:rPr>
              <a:t>Pelenka</a:t>
            </a:r>
          </a:p>
          <a:p>
            <a:r>
              <a:rPr lang="hu-HU" sz="1000" dirty="0">
                <a:solidFill>
                  <a:schemeClr val="tx2"/>
                </a:solidFill>
              </a:rPr>
              <a:t>Tápszer</a:t>
            </a:r>
          </a:p>
          <a:p>
            <a:r>
              <a:rPr lang="hu-HU" sz="1000" dirty="0">
                <a:solidFill>
                  <a:srgbClr val="FF0000"/>
                </a:solidFill>
              </a:rPr>
              <a:t>GYED, GYES</a:t>
            </a:r>
          </a:p>
          <a:p>
            <a:r>
              <a:rPr lang="hu-HU" sz="1000" dirty="0">
                <a:solidFill>
                  <a:schemeClr val="tx2"/>
                </a:solidFill>
              </a:rPr>
              <a:t>Örökbefogadás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76E13D64-109C-4B17-91BD-0F39E09F8630}"/>
              </a:ext>
            </a:extLst>
          </p:cNvPr>
          <p:cNvSpPr txBox="1"/>
          <p:nvPr/>
        </p:nvSpPr>
        <p:spPr>
          <a:xfrm>
            <a:off x="9133998" y="674473"/>
            <a:ext cx="1964993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>
                <a:solidFill>
                  <a:srgbClr val="4A7F67"/>
                </a:solidFill>
                <a:latin typeface="+mj-lt"/>
              </a:rPr>
              <a:t>Egészség fenntartás</a:t>
            </a:r>
          </a:p>
          <a:p>
            <a:r>
              <a:rPr lang="hu-HU" sz="1000" dirty="0">
                <a:solidFill>
                  <a:srgbClr val="FF0000"/>
                </a:solidFill>
              </a:rPr>
              <a:t>Gyógyszer</a:t>
            </a:r>
          </a:p>
          <a:p>
            <a:r>
              <a:rPr lang="hu-HU" sz="1000" dirty="0">
                <a:solidFill>
                  <a:schemeClr val="tx2"/>
                </a:solidFill>
              </a:rPr>
              <a:t>Gyógyászati segédeszköz</a:t>
            </a:r>
          </a:p>
          <a:p>
            <a:r>
              <a:rPr lang="hu-HU" sz="1000" dirty="0">
                <a:solidFill>
                  <a:schemeClr val="tx2"/>
                </a:solidFill>
              </a:rPr>
              <a:t>Fogorvos</a:t>
            </a:r>
          </a:p>
          <a:p>
            <a:r>
              <a:rPr lang="hu-HU" sz="1000" dirty="0">
                <a:solidFill>
                  <a:schemeClr val="tx2"/>
                </a:solidFill>
              </a:rPr>
              <a:t>Táppénz</a:t>
            </a:r>
          </a:p>
          <a:p>
            <a:r>
              <a:rPr lang="hu-HU" sz="1000" dirty="0">
                <a:solidFill>
                  <a:schemeClr val="tx2"/>
                </a:solidFill>
              </a:rPr>
              <a:t>Szemüveg</a:t>
            </a:r>
          </a:p>
          <a:p>
            <a:r>
              <a:rPr lang="hu-HU" sz="1000" dirty="0">
                <a:solidFill>
                  <a:schemeClr val="tx2"/>
                </a:solidFill>
              </a:rPr>
              <a:t>Orvosi költségek</a:t>
            </a:r>
          </a:p>
          <a:p>
            <a:r>
              <a:rPr lang="hu-HU" sz="1000" dirty="0">
                <a:solidFill>
                  <a:schemeClr val="tx2"/>
                </a:solidFill>
              </a:rPr>
              <a:t>Kórházi kiadások</a:t>
            </a:r>
          </a:p>
          <a:p>
            <a:r>
              <a:rPr lang="hu-HU" sz="1000" dirty="0">
                <a:solidFill>
                  <a:schemeClr val="tx2"/>
                </a:solidFill>
              </a:rPr>
              <a:t>Gluténmentes élelmiszerek</a:t>
            </a:r>
          </a:p>
          <a:p>
            <a:r>
              <a:rPr lang="hu-HU" sz="1000" dirty="0">
                <a:solidFill>
                  <a:schemeClr val="tx2"/>
                </a:solidFill>
              </a:rPr>
              <a:t>Matrac</a:t>
            </a:r>
          </a:p>
          <a:p>
            <a:r>
              <a:rPr lang="hu-HU" sz="1000" dirty="0">
                <a:solidFill>
                  <a:srgbClr val="FF0000"/>
                </a:solidFill>
              </a:rPr>
              <a:t>Szolgáltatást finanszírozó</a:t>
            </a:r>
          </a:p>
          <a:p>
            <a:r>
              <a:rPr lang="hu-HU" sz="1000" dirty="0">
                <a:solidFill>
                  <a:srgbClr val="FF0000"/>
                </a:solidFill>
              </a:rPr>
              <a:t>Biztosítás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7E326B1F-B301-49FD-8358-FD7657801409}"/>
              </a:ext>
            </a:extLst>
          </p:cNvPr>
          <p:cNvSpPr txBox="1"/>
          <p:nvPr/>
        </p:nvSpPr>
        <p:spPr>
          <a:xfrm>
            <a:off x="10721444" y="2524181"/>
            <a:ext cx="1499597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>
                <a:solidFill>
                  <a:srgbClr val="4A7F67"/>
                </a:solidFill>
                <a:latin typeface="+mj-lt"/>
              </a:rPr>
              <a:t>Időskor</a:t>
            </a:r>
          </a:p>
          <a:p>
            <a:r>
              <a:rPr lang="hu-HU" sz="1000" dirty="0">
                <a:solidFill>
                  <a:schemeClr val="tx2"/>
                </a:solidFill>
              </a:rPr>
              <a:t>Idősotthon</a:t>
            </a:r>
          </a:p>
          <a:p>
            <a:r>
              <a:rPr lang="hu-HU" sz="1000" dirty="0">
                <a:solidFill>
                  <a:srgbClr val="FF0000"/>
                </a:solidFill>
              </a:rPr>
              <a:t>Unoka</a:t>
            </a:r>
          </a:p>
          <a:p>
            <a:r>
              <a:rPr lang="hu-HU" sz="1000" dirty="0">
                <a:solidFill>
                  <a:schemeClr val="tx2"/>
                </a:solidFill>
              </a:rPr>
              <a:t>Nyugdíj, megtakarítás</a:t>
            </a:r>
          </a:p>
          <a:p>
            <a:r>
              <a:rPr lang="hu-HU" sz="1000" dirty="0">
                <a:solidFill>
                  <a:schemeClr val="tx2"/>
                </a:solidFill>
              </a:rPr>
              <a:t>Otthonápolás</a:t>
            </a:r>
          </a:p>
          <a:p>
            <a:r>
              <a:rPr lang="hu-HU" sz="1000" dirty="0">
                <a:solidFill>
                  <a:schemeClr val="tx2"/>
                </a:solidFill>
              </a:rPr>
              <a:t>Temetés</a:t>
            </a:r>
          </a:p>
          <a:p>
            <a:r>
              <a:rPr lang="hu-HU" sz="1000" dirty="0">
                <a:solidFill>
                  <a:schemeClr val="tx2"/>
                </a:solidFill>
              </a:rPr>
              <a:t>Öröklés</a:t>
            </a:r>
          </a:p>
        </p:txBody>
      </p:sp>
      <p:pic>
        <p:nvPicPr>
          <p:cNvPr id="26" name="Kép helye 28">
            <a:extLst>
              <a:ext uri="{FF2B5EF4-FFF2-40B4-BE49-F238E27FC236}">
                <a16:creationId xmlns:a16="http://schemas.microsoft.com/office/drawing/2014/main" id="{CB4B75F1-23A8-4D89-9950-D918D7615A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5" t="626" r="977" b="-626"/>
          <a:stretch/>
        </p:blipFill>
        <p:spPr>
          <a:xfrm>
            <a:off x="381302" y="3986577"/>
            <a:ext cx="1499596" cy="1499596"/>
          </a:xfrm>
          <a:ln w="82550">
            <a:solidFill>
              <a:schemeClr val="accent1"/>
            </a:solidFill>
          </a:ln>
        </p:spPr>
      </p:pic>
      <p:pic>
        <p:nvPicPr>
          <p:cNvPr id="29" name="Kép helye 28">
            <a:extLst>
              <a:ext uri="{FF2B5EF4-FFF2-40B4-BE49-F238E27FC236}">
                <a16:creationId xmlns:a16="http://schemas.microsoft.com/office/drawing/2014/main" id="{7C6C7AB8-8849-4F3F-B7E5-DEB5E60048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r="16676"/>
          <a:stretch/>
        </p:blipFill>
        <p:spPr>
          <a:xfrm>
            <a:off x="1829762" y="2804279"/>
            <a:ext cx="1499596" cy="1499596"/>
          </a:xfrm>
          <a:prstGeom prst="ellipse">
            <a:avLst/>
          </a:prstGeom>
          <a:ln w="82550">
            <a:solidFill>
              <a:schemeClr val="accent1"/>
            </a:solidFill>
          </a:ln>
        </p:spPr>
      </p:pic>
      <p:pic>
        <p:nvPicPr>
          <p:cNvPr id="31" name="Kép helye 28">
            <a:extLst>
              <a:ext uri="{FF2B5EF4-FFF2-40B4-BE49-F238E27FC236}">
                <a16:creationId xmlns:a16="http://schemas.microsoft.com/office/drawing/2014/main" id="{96C7C289-E4EE-4334-9D13-3819A1D2D8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9" t="5042" r="8311" b="9130"/>
          <a:stretch/>
        </p:blipFill>
        <p:spPr>
          <a:xfrm>
            <a:off x="3515027" y="1979174"/>
            <a:ext cx="1499596" cy="1499596"/>
          </a:xfrm>
          <a:prstGeom prst="ellipse">
            <a:avLst/>
          </a:prstGeom>
          <a:ln w="82550">
            <a:solidFill>
              <a:schemeClr val="accent1"/>
            </a:solidFill>
          </a:ln>
        </p:spPr>
      </p:pic>
      <p:pic>
        <p:nvPicPr>
          <p:cNvPr id="32" name="Kép helye 28">
            <a:extLst>
              <a:ext uri="{FF2B5EF4-FFF2-40B4-BE49-F238E27FC236}">
                <a16:creationId xmlns:a16="http://schemas.microsoft.com/office/drawing/2014/main" id="{A1AFFC32-983E-4558-AD9F-2C6D4A8E2F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r="16662"/>
          <a:stretch/>
        </p:blipFill>
        <p:spPr>
          <a:xfrm>
            <a:off x="5367800" y="1694104"/>
            <a:ext cx="1499596" cy="1499596"/>
          </a:xfrm>
          <a:prstGeom prst="ellipse">
            <a:avLst/>
          </a:prstGeom>
          <a:ln w="82550">
            <a:solidFill>
              <a:schemeClr val="accent1"/>
            </a:solidFill>
          </a:ln>
        </p:spPr>
      </p:pic>
      <p:pic>
        <p:nvPicPr>
          <p:cNvPr id="33" name="Kép helye 28">
            <a:extLst>
              <a:ext uri="{FF2B5EF4-FFF2-40B4-BE49-F238E27FC236}">
                <a16:creationId xmlns:a16="http://schemas.microsoft.com/office/drawing/2014/main" id="{EE106258-13E0-4D51-9A9C-9C9DD8E813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6" t="323" r="7916" b="-323"/>
          <a:stretch/>
        </p:blipFill>
        <p:spPr>
          <a:xfrm>
            <a:off x="7220573" y="1979174"/>
            <a:ext cx="1499596" cy="1499596"/>
          </a:xfrm>
          <a:prstGeom prst="ellipse">
            <a:avLst/>
          </a:prstGeom>
          <a:ln w="82550">
            <a:solidFill>
              <a:schemeClr val="accent1"/>
            </a:solidFill>
          </a:ln>
        </p:spPr>
      </p:pic>
      <p:pic>
        <p:nvPicPr>
          <p:cNvPr id="34" name="Kép helye 28">
            <a:extLst>
              <a:ext uri="{FF2B5EF4-FFF2-40B4-BE49-F238E27FC236}">
                <a16:creationId xmlns:a16="http://schemas.microsoft.com/office/drawing/2014/main" id="{3AA05D70-0348-4257-9E94-C13EC8D4EF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6" r="16626"/>
          <a:stretch/>
        </p:blipFill>
        <p:spPr>
          <a:xfrm>
            <a:off x="8880678" y="2804279"/>
            <a:ext cx="1499596" cy="1499596"/>
          </a:xfrm>
          <a:prstGeom prst="ellipse">
            <a:avLst/>
          </a:prstGeom>
          <a:ln w="82550">
            <a:solidFill>
              <a:schemeClr val="accent1"/>
            </a:solidFill>
          </a:ln>
        </p:spPr>
      </p:pic>
      <p:pic>
        <p:nvPicPr>
          <p:cNvPr id="35" name="Kép helye 28">
            <a:extLst>
              <a:ext uri="{FF2B5EF4-FFF2-40B4-BE49-F238E27FC236}">
                <a16:creationId xmlns:a16="http://schemas.microsoft.com/office/drawing/2014/main" id="{6EBB5B24-1CB6-468D-BB83-9DA686C3156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1" t="41053" r="22136" b="10994"/>
          <a:stretch/>
        </p:blipFill>
        <p:spPr>
          <a:xfrm>
            <a:off x="10358481" y="3986577"/>
            <a:ext cx="1499596" cy="1499596"/>
          </a:xfrm>
          <a:prstGeom prst="ellipse">
            <a:avLst/>
          </a:prstGeom>
          <a:ln w="825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3155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2" grpId="0"/>
      <p:bldP spid="13" grpId="0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3" name="Google Shape;2033;p81"/>
          <p:cNvSpPr/>
          <p:nvPr/>
        </p:nvSpPr>
        <p:spPr>
          <a:xfrm>
            <a:off x="0" y="0"/>
            <a:ext cx="12320954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4" name="Google Shape;2034;p81"/>
          <p:cNvSpPr/>
          <p:nvPr/>
        </p:nvSpPr>
        <p:spPr>
          <a:xfrm>
            <a:off x="8368266" y="-26009"/>
            <a:ext cx="3917834" cy="68840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5" name="Google Shape;2035;p81"/>
          <p:cNvSpPr/>
          <p:nvPr/>
        </p:nvSpPr>
        <p:spPr>
          <a:xfrm>
            <a:off x="7060707" y="-3638237"/>
            <a:ext cx="8195883" cy="8195873"/>
          </a:xfrm>
          <a:custGeom>
            <a:avLst/>
            <a:gdLst/>
            <a:ahLst/>
            <a:cxnLst/>
            <a:rect l="l" t="t" r="r" b="b"/>
            <a:pathLst>
              <a:path w="8195883" h="8195873" extrusionOk="0">
                <a:moveTo>
                  <a:pt x="4088138" y="10"/>
                </a:moveTo>
                <a:cubicBezTo>
                  <a:pt x="1823492" y="4912"/>
                  <a:pt x="-4892" y="1843097"/>
                  <a:pt x="10" y="4107741"/>
                </a:cubicBezTo>
                <a:cubicBezTo>
                  <a:pt x="4912" y="6372384"/>
                  <a:pt x="1843099" y="8200766"/>
                  <a:pt x="4107746" y="8195864"/>
                </a:cubicBezTo>
                <a:cubicBezTo>
                  <a:pt x="6372392" y="8190962"/>
                  <a:pt x="8200776" y="6352777"/>
                  <a:pt x="8195874" y="4088133"/>
                </a:cubicBezTo>
                <a:cubicBezTo>
                  <a:pt x="8186070" y="1823489"/>
                  <a:pt x="6347883" y="-4892"/>
                  <a:pt x="4088138" y="10"/>
                </a:cubicBezTo>
                <a:close/>
                <a:moveTo>
                  <a:pt x="4107746" y="7641957"/>
                </a:moveTo>
                <a:cubicBezTo>
                  <a:pt x="2151914" y="7646859"/>
                  <a:pt x="558819" y="6063569"/>
                  <a:pt x="553917" y="4107741"/>
                </a:cubicBezTo>
                <a:cubicBezTo>
                  <a:pt x="549015" y="2151912"/>
                  <a:pt x="2132307" y="558818"/>
                  <a:pt x="4088138" y="553916"/>
                </a:cubicBezTo>
                <a:cubicBezTo>
                  <a:pt x="6043970" y="549014"/>
                  <a:pt x="7637065" y="2132304"/>
                  <a:pt x="7641966" y="4088133"/>
                </a:cubicBezTo>
                <a:cubicBezTo>
                  <a:pt x="7646869" y="6043962"/>
                  <a:pt x="6063577" y="7637056"/>
                  <a:pt x="4107746" y="76419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6" name="Google Shape;2036;p81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7" name="Google Shape;2037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2038" name="Google Shape;2038;p81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2039" name="Google Shape;2039;p81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pic>
        <p:nvPicPr>
          <p:cNvPr id="2041" name="Google Shape;2041;p81"/>
          <p:cNvPicPr preferRelativeResize="0"/>
          <p:nvPr/>
        </p:nvPicPr>
        <p:blipFill rotWithShape="1">
          <a:blip r:embed="rId4">
            <a:alphaModFix/>
          </a:blip>
          <a:srcRect l="4494" t="-70276" r="-14499" b="5267"/>
          <a:stretch/>
        </p:blipFill>
        <p:spPr>
          <a:xfrm>
            <a:off x="7588132" y="-3099390"/>
            <a:ext cx="7141032" cy="7141032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042" name="Google Shape;2042;p81"/>
          <p:cNvGrpSpPr/>
          <p:nvPr/>
        </p:nvGrpSpPr>
        <p:grpSpPr>
          <a:xfrm>
            <a:off x="6230068" y="-361942"/>
            <a:ext cx="2700009" cy="2711571"/>
            <a:chOff x="4265642" y="1727085"/>
            <a:chExt cx="3766956" cy="3783089"/>
          </a:xfrm>
        </p:grpSpPr>
        <p:sp>
          <p:nvSpPr>
            <p:cNvPr id="2043" name="Google Shape;2043;p81"/>
            <p:cNvSpPr/>
            <p:nvPr/>
          </p:nvSpPr>
          <p:spPr>
            <a:xfrm>
              <a:off x="4265642" y="1727085"/>
              <a:ext cx="3766956" cy="3766945"/>
            </a:xfrm>
            <a:custGeom>
              <a:avLst/>
              <a:gdLst/>
              <a:ahLst/>
              <a:cxnLst/>
              <a:rect l="l" t="t" r="r" b="b"/>
              <a:pathLst>
                <a:path w="3313639" h="3313631" extrusionOk="0">
                  <a:moveTo>
                    <a:pt x="3313640" y="1656816"/>
                  </a:moveTo>
                  <a:cubicBezTo>
                    <a:pt x="3313640" y="2571850"/>
                    <a:pt x="2571856" y="3313632"/>
                    <a:pt x="1656820" y="3313632"/>
                  </a:cubicBezTo>
                  <a:cubicBezTo>
                    <a:pt x="741784" y="3313632"/>
                    <a:pt x="0" y="2571850"/>
                    <a:pt x="0" y="1656816"/>
                  </a:cubicBezTo>
                  <a:cubicBezTo>
                    <a:pt x="0" y="741782"/>
                    <a:pt x="741784" y="0"/>
                    <a:pt x="1656820" y="0"/>
                  </a:cubicBezTo>
                  <a:cubicBezTo>
                    <a:pt x="2571856" y="0"/>
                    <a:pt x="3313640" y="741782"/>
                    <a:pt x="3313640" y="16568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81"/>
            <p:cNvSpPr txBox="1"/>
            <p:nvPr/>
          </p:nvSpPr>
          <p:spPr>
            <a:xfrm>
              <a:off x="4415265" y="2526929"/>
              <a:ext cx="3580854" cy="2983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55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20%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5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SZJA</a:t>
              </a:r>
              <a:endParaRPr/>
            </a:p>
          </p:txBody>
        </p:sp>
      </p:grpSp>
      <p:sp>
        <p:nvSpPr>
          <p:cNvPr id="2045" name="Google Shape;2045;p81"/>
          <p:cNvSpPr txBox="1"/>
          <p:nvPr/>
        </p:nvSpPr>
        <p:spPr>
          <a:xfrm>
            <a:off x="522516" y="600618"/>
            <a:ext cx="5709580" cy="629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40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Szülés szolgáltatás</a:t>
            </a:r>
            <a:endParaRPr/>
          </a:p>
        </p:txBody>
      </p:sp>
      <p:sp>
        <p:nvSpPr>
          <p:cNvPr id="2046" name="Google Shape;2046;p81"/>
          <p:cNvSpPr txBox="1"/>
          <p:nvPr/>
        </p:nvSpPr>
        <p:spPr>
          <a:xfrm>
            <a:off x="1681905" y="3992988"/>
            <a:ext cx="5632797" cy="1125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hu-HU" sz="1600" b="0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rPr>
              <a:t>+150.000 Ft adókedvezmény</a:t>
            </a:r>
            <a:endParaRPr dirty="0"/>
          </a:p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hu-HU" sz="1600" b="0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rPr>
              <a:t>+1.000 Ft hozam</a:t>
            </a:r>
            <a:endParaRPr dirty="0"/>
          </a:p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hu-HU" sz="1600" b="0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rPr>
              <a:t>-50.000 Ft költség (kártyadíjjal együtt)</a:t>
            </a:r>
            <a:endParaRPr dirty="0"/>
          </a:p>
        </p:txBody>
      </p:sp>
      <p:sp>
        <p:nvSpPr>
          <p:cNvPr id="2047" name="Google Shape;2047;p81"/>
          <p:cNvSpPr txBox="1"/>
          <p:nvPr/>
        </p:nvSpPr>
        <p:spPr>
          <a:xfrm>
            <a:off x="522516" y="1200117"/>
            <a:ext cx="5632797" cy="596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73913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Arial"/>
              <a:buNone/>
            </a:pPr>
            <a:r>
              <a:rPr lang="hu-HU" sz="23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Pénztártagonként évi 750.000 Ft</a:t>
            </a:r>
            <a:endParaRPr/>
          </a:p>
        </p:txBody>
      </p:sp>
      <p:sp>
        <p:nvSpPr>
          <p:cNvPr id="2048" name="Google Shape;2048;p81"/>
          <p:cNvSpPr txBox="1"/>
          <p:nvPr/>
        </p:nvSpPr>
        <p:spPr>
          <a:xfrm>
            <a:off x="1998231" y="5236386"/>
            <a:ext cx="5632797" cy="1125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101.000 Ft Profit</a:t>
            </a:r>
            <a:endParaRPr dirty="0"/>
          </a:p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hu-HU" sz="16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Pénztártagonként</a:t>
            </a:r>
            <a:endParaRPr dirty="0"/>
          </a:p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hu-HU" sz="16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(14,1% pár nap alatt)</a:t>
            </a:r>
            <a:endParaRPr dirty="0"/>
          </a:p>
        </p:txBody>
      </p:sp>
      <p:sp>
        <p:nvSpPr>
          <p:cNvPr id="2049" name="Google Shape;2049;p81"/>
          <p:cNvSpPr txBox="1"/>
          <p:nvPr/>
        </p:nvSpPr>
        <p:spPr>
          <a:xfrm>
            <a:off x="5635214" y="988058"/>
            <a:ext cx="518563" cy="596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ial"/>
              <a:buNone/>
            </a:pPr>
            <a:r>
              <a:rPr lang="hu-HU" sz="60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endParaRPr/>
          </a:p>
        </p:txBody>
      </p:sp>
      <p:sp>
        <p:nvSpPr>
          <p:cNvPr id="2050" name="Google Shape;2050;p81"/>
          <p:cNvSpPr txBox="1"/>
          <p:nvPr/>
        </p:nvSpPr>
        <p:spPr>
          <a:xfrm>
            <a:off x="3511251" y="3048415"/>
            <a:ext cx="2089544" cy="34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</a:pPr>
            <a:r>
              <a:rPr lang="hu-HU" sz="12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Igénylés</a:t>
            </a:r>
            <a:endParaRPr/>
          </a:p>
        </p:txBody>
      </p:sp>
      <p:sp>
        <p:nvSpPr>
          <p:cNvPr id="2051" name="Google Shape;2051;p81"/>
          <p:cNvSpPr txBox="1"/>
          <p:nvPr/>
        </p:nvSpPr>
        <p:spPr>
          <a:xfrm>
            <a:off x="1155779" y="3126306"/>
            <a:ext cx="2089544" cy="34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</a:pPr>
            <a:r>
              <a:rPr lang="hu-HU" sz="12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Születés</a:t>
            </a:r>
            <a:endParaRPr/>
          </a:p>
        </p:txBody>
      </p:sp>
      <p:sp>
        <p:nvSpPr>
          <p:cNvPr id="2052" name="Google Shape;2052;p81"/>
          <p:cNvSpPr txBox="1"/>
          <p:nvPr/>
        </p:nvSpPr>
        <p:spPr>
          <a:xfrm>
            <a:off x="2344335" y="2186876"/>
            <a:ext cx="2089544" cy="34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hu-HU" sz="1600" b="0" i="0" u="none" strike="noStrike" cap="none" dirty="0" err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max</a:t>
            </a:r>
            <a:r>
              <a:rPr lang="hu-HU" sz="1600" b="0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. 120 nap</a:t>
            </a:r>
            <a:endParaRPr dirty="0"/>
          </a:p>
        </p:txBody>
      </p:sp>
      <p:cxnSp>
        <p:nvCxnSpPr>
          <p:cNvPr id="2053" name="Google Shape;2053;p81"/>
          <p:cNvCxnSpPr/>
          <p:nvPr/>
        </p:nvCxnSpPr>
        <p:spPr>
          <a:xfrm>
            <a:off x="413699" y="2971800"/>
            <a:ext cx="64080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2054" name="Google Shape;2054;p81"/>
          <p:cNvSpPr/>
          <p:nvPr/>
        </p:nvSpPr>
        <p:spPr>
          <a:xfrm rot="-5400000">
            <a:off x="3252264" y="1488591"/>
            <a:ext cx="265203" cy="2321532"/>
          </a:xfrm>
          <a:prstGeom prst="rightBrace">
            <a:avLst>
              <a:gd name="adj1" fmla="val 8333"/>
              <a:gd name="adj2" fmla="val 50000"/>
            </a:avLst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5" name="Google Shape;2055;p81"/>
          <p:cNvSpPr/>
          <p:nvPr/>
        </p:nvSpPr>
        <p:spPr>
          <a:xfrm>
            <a:off x="2126678" y="2877058"/>
            <a:ext cx="183534" cy="1835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6" name="Google Shape;2056;p81"/>
          <p:cNvSpPr/>
          <p:nvPr/>
        </p:nvSpPr>
        <p:spPr>
          <a:xfrm>
            <a:off x="4454762" y="2885147"/>
            <a:ext cx="183534" cy="1835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7" name="Google Shape;2057;p81"/>
          <p:cNvSpPr txBox="1"/>
          <p:nvPr/>
        </p:nvSpPr>
        <p:spPr>
          <a:xfrm>
            <a:off x="8878156" y="4956323"/>
            <a:ext cx="3425371" cy="1532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Arial"/>
              <a:buNone/>
            </a:pPr>
            <a:r>
              <a:rPr lang="hu-HU" sz="2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Pénztártagonként felvehető összeg maximum </a:t>
            </a:r>
            <a:br>
              <a:rPr lang="hu-HU" sz="2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2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2.000.000 Ft</a:t>
            </a:r>
            <a:endParaRPr/>
          </a:p>
        </p:txBody>
      </p:sp>
      <p:cxnSp>
        <p:nvCxnSpPr>
          <p:cNvPr id="2058" name="Google Shape;2058;p81"/>
          <p:cNvCxnSpPr/>
          <p:nvPr/>
        </p:nvCxnSpPr>
        <p:spPr>
          <a:xfrm>
            <a:off x="1670820" y="4981378"/>
            <a:ext cx="3993422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59" name="Google Shape;2059;p81"/>
          <p:cNvSpPr txBox="1"/>
          <p:nvPr/>
        </p:nvSpPr>
        <p:spPr>
          <a:xfrm>
            <a:off x="1606333" y="5634084"/>
            <a:ext cx="778798" cy="138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0"/>
              <a:buFont typeface="Arial"/>
              <a:buNone/>
            </a:pPr>
            <a:r>
              <a:rPr lang="hu-HU" sz="80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/>
          </a:p>
        </p:txBody>
      </p:sp>
      <p:sp>
        <p:nvSpPr>
          <p:cNvPr id="2060" name="Google Shape;2060;p81"/>
          <p:cNvSpPr txBox="1"/>
          <p:nvPr/>
        </p:nvSpPr>
        <p:spPr>
          <a:xfrm>
            <a:off x="864164" y="2580109"/>
            <a:ext cx="2089544" cy="34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</a:pPr>
            <a:r>
              <a:rPr lang="hu-HU" sz="12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Feltöltés</a:t>
            </a:r>
            <a:endParaRPr/>
          </a:p>
        </p:txBody>
      </p:sp>
      <p:sp>
        <p:nvSpPr>
          <p:cNvPr id="2061" name="Google Shape;2061;p81"/>
          <p:cNvSpPr/>
          <p:nvPr/>
        </p:nvSpPr>
        <p:spPr>
          <a:xfrm>
            <a:off x="1812499" y="2864690"/>
            <a:ext cx="183534" cy="183534"/>
          </a:xfrm>
          <a:prstGeom prst="ellipse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2" name="Google Shape;2062;p81"/>
          <p:cNvSpPr txBox="1"/>
          <p:nvPr/>
        </p:nvSpPr>
        <p:spPr>
          <a:xfrm>
            <a:off x="3844426" y="2580109"/>
            <a:ext cx="2089544" cy="34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</a:pPr>
            <a:r>
              <a:rPr lang="hu-HU" sz="1200" b="0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Kifizetés</a:t>
            </a:r>
            <a:endParaRPr dirty="0"/>
          </a:p>
        </p:txBody>
      </p:sp>
      <p:sp>
        <p:nvSpPr>
          <p:cNvPr id="2063" name="Google Shape;2063;p81"/>
          <p:cNvSpPr/>
          <p:nvPr/>
        </p:nvSpPr>
        <p:spPr>
          <a:xfrm>
            <a:off x="4797810" y="2885147"/>
            <a:ext cx="183534" cy="183534"/>
          </a:xfrm>
          <a:prstGeom prst="ellipse">
            <a:avLst/>
          </a:prstGeom>
          <a:solidFill>
            <a:srgbClr val="88C79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1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1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2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2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2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2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3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3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4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54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754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254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754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254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82"/>
          <p:cNvSpPr/>
          <p:nvPr/>
        </p:nvSpPr>
        <p:spPr>
          <a:xfrm>
            <a:off x="0" y="0"/>
            <a:ext cx="12320954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1" name="Google Shape;2071;p82"/>
          <p:cNvSpPr/>
          <p:nvPr/>
        </p:nvSpPr>
        <p:spPr>
          <a:xfrm>
            <a:off x="8368266" y="-26009"/>
            <a:ext cx="3917834" cy="68840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2" name="Google Shape;2072;p82"/>
          <p:cNvSpPr/>
          <p:nvPr/>
        </p:nvSpPr>
        <p:spPr>
          <a:xfrm>
            <a:off x="7844477" y="-3638237"/>
            <a:ext cx="8195883" cy="8195873"/>
          </a:xfrm>
          <a:custGeom>
            <a:avLst/>
            <a:gdLst/>
            <a:ahLst/>
            <a:cxnLst/>
            <a:rect l="l" t="t" r="r" b="b"/>
            <a:pathLst>
              <a:path w="8195883" h="8195873" extrusionOk="0">
                <a:moveTo>
                  <a:pt x="4088138" y="10"/>
                </a:moveTo>
                <a:cubicBezTo>
                  <a:pt x="1823492" y="4912"/>
                  <a:pt x="-4892" y="1843097"/>
                  <a:pt x="10" y="4107741"/>
                </a:cubicBezTo>
                <a:cubicBezTo>
                  <a:pt x="4912" y="6372384"/>
                  <a:pt x="1843099" y="8200766"/>
                  <a:pt x="4107746" y="8195864"/>
                </a:cubicBezTo>
                <a:cubicBezTo>
                  <a:pt x="6372392" y="8190962"/>
                  <a:pt x="8200776" y="6352777"/>
                  <a:pt x="8195874" y="4088133"/>
                </a:cubicBezTo>
                <a:cubicBezTo>
                  <a:pt x="8186070" y="1823489"/>
                  <a:pt x="6347883" y="-4892"/>
                  <a:pt x="4088138" y="10"/>
                </a:cubicBezTo>
                <a:close/>
                <a:moveTo>
                  <a:pt x="4107746" y="7641957"/>
                </a:moveTo>
                <a:cubicBezTo>
                  <a:pt x="2151914" y="7646859"/>
                  <a:pt x="558819" y="6063569"/>
                  <a:pt x="553917" y="4107741"/>
                </a:cubicBezTo>
                <a:cubicBezTo>
                  <a:pt x="549015" y="2151912"/>
                  <a:pt x="2132307" y="558818"/>
                  <a:pt x="4088138" y="553916"/>
                </a:cubicBezTo>
                <a:cubicBezTo>
                  <a:pt x="6043970" y="549014"/>
                  <a:pt x="7637065" y="2132304"/>
                  <a:pt x="7641966" y="4088133"/>
                </a:cubicBezTo>
                <a:cubicBezTo>
                  <a:pt x="7646869" y="6043962"/>
                  <a:pt x="6063577" y="7637056"/>
                  <a:pt x="4107746" y="76419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3" name="Google Shape;2073;p82"/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4" name="Google Shape;2074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748" y="6316271"/>
            <a:ext cx="843470" cy="387802"/>
          </a:xfrm>
          <a:prstGeom prst="rect">
            <a:avLst/>
          </a:prstGeom>
          <a:noFill/>
          <a:ln>
            <a:noFill/>
          </a:ln>
        </p:spPr>
      </p:pic>
      <p:sp>
        <p:nvSpPr>
          <p:cNvPr id="2075" name="Google Shape;2075;p82"/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875" tIns="75425" rIns="150875" bIns="75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u="sng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www.izys.hu</a:t>
            </a:r>
            <a:endParaRPr/>
          </a:p>
        </p:txBody>
      </p:sp>
      <p:sp>
        <p:nvSpPr>
          <p:cNvPr id="2076" name="Google Shape;2076;p82"/>
          <p:cNvSpPr/>
          <p:nvPr/>
        </p:nvSpPr>
        <p:spPr>
          <a:xfrm>
            <a:off x="2854962" y="6443772"/>
            <a:ext cx="1489973" cy="318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b="1">
                <a:solidFill>
                  <a:srgbClr val="AAC1B7"/>
                </a:solidFill>
                <a:latin typeface="Arial"/>
                <a:ea typeface="Arial"/>
                <a:cs typeface="Arial"/>
                <a:sym typeface="Arial"/>
              </a:rPr>
              <a:t>+36 1 769 0061</a:t>
            </a:r>
            <a:endParaRPr/>
          </a:p>
        </p:txBody>
      </p:sp>
      <p:pic>
        <p:nvPicPr>
          <p:cNvPr id="2078" name="Google Shape;2078;p82"/>
          <p:cNvPicPr preferRelativeResize="0"/>
          <p:nvPr/>
        </p:nvPicPr>
        <p:blipFill rotWithShape="1">
          <a:blip r:embed="rId4">
            <a:alphaModFix/>
          </a:blip>
          <a:srcRect l="2339" t="-73316" r="-31782" b="1022"/>
          <a:stretch/>
        </p:blipFill>
        <p:spPr>
          <a:xfrm>
            <a:off x="8371902" y="-3099390"/>
            <a:ext cx="7141032" cy="7141032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079" name="Google Shape;2079;p82"/>
          <p:cNvGrpSpPr/>
          <p:nvPr/>
        </p:nvGrpSpPr>
        <p:grpSpPr>
          <a:xfrm>
            <a:off x="7376695" y="-361942"/>
            <a:ext cx="2700009" cy="2711571"/>
            <a:chOff x="4265642" y="1727085"/>
            <a:chExt cx="3766956" cy="3783089"/>
          </a:xfrm>
        </p:grpSpPr>
        <p:sp>
          <p:nvSpPr>
            <p:cNvPr id="2080" name="Google Shape;2080;p82"/>
            <p:cNvSpPr/>
            <p:nvPr/>
          </p:nvSpPr>
          <p:spPr>
            <a:xfrm>
              <a:off x="4265642" y="1727085"/>
              <a:ext cx="3766956" cy="3766945"/>
            </a:xfrm>
            <a:custGeom>
              <a:avLst/>
              <a:gdLst/>
              <a:ahLst/>
              <a:cxnLst/>
              <a:rect l="l" t="t" r="r" b="b"/>
              <a:pathLst>
                <a:path w="3313639" h="3313631" extrusionOk="0">
                  <a:moveTo>
                    <a:pt x="3313640" y="1656816"/>
                  </a:moveTo>
                  <a:cubicBezTo>
                    <a:pt x="3313640" y="2571850"/>
                    <a:pt x="2571856" y="3313632"/>
                    <a:pt x="1656820" y="3313632"/>
                  </a:cubicBezTo>
                  <a:cubicBezTo>
                    <a:pt x="741784" y="3313632"/>
                    <a:pt x="0" y="2571850"/>
                    <a:pt x="0" y="1656816"/>
                  </a:cubicBezTo>
                  <a:cubicBezTo>
                    <a:pt x="0" y="741782"/>
                    <a:pt x="741784" y="0"/>
                    <a:pt x="1656820" y="0"/>
                  </a:cubicBezTo>
                  <a:cubicBezTo>
                    <a:pt x="2571856" y="0"/>
                    <a:pt x="3313640" y="741782"/>
                    <a:pt x="3313640" y="16568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82"/>
            <p:cNvSpPr txBox="1"/>
            <p:nvPr/>
          </p:nvSpPr>
          <p:spPr>
            <a:xfrm>
              <a:off x="4415265" y="2526929"/>
              <a:ext cx="3580854" cy="29832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55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20%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800"/>
                <a:buFont typeface="Arial"/>
                <a:buNone/>
              </a:pPr>
              <a:r>
                <a:rPr lang="hu-HU" sz="50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SZJA</a:t>
              </a:r>
              <a:endParaRPr/>
            </a:p>
          </p:txBody>
        </p:sp>
      </p:grpSp>
      <p:sp>
        <p:nvSpPr>
          <p:cNvPr id="2082" name="Google Shape;2082;p82"/>
          <p:cNvSpPr txBox="1"/>
          <p:nvPr/>
        </p:nvSpPr>
        <p:spPr>
          <a:xfrm>
            <a:off x="449942" y="469992"/>
            <a:ext cx="7953827" cy="57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r>
              <a:rPr lang="hu-HU" sz="3600" b="1" i="0" u="none" strike="noStrike" cap="non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GYED</a:t>
            </a:r>
            <a:r>
              <a:rPr lang="hu-HU" sz="36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/GYES </a:t>
            </a:r>
            <a:r>
              <a:rPr lang="hu-HU" sz="24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kiegészítés</a:t>
            </a:r>
            <a:endParaRPr dirty="0"/>
          </a:p>
        </p:txBody>
      </p:sp>
      <p:sp>
        <p:nvSpPr>
          <p:cNvPr id="2083" name="Google Shape;2083;p82"/>
          <p:cNvSpPr txBox="1"/>
          <p:nvPr/>
        </p:nvSpPr>
        <p:spPr>
          <a:xfrm>
            <a:off x="1681905" y="4243242"/>
            <a:ext cx="5632797" cy="1125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hu-HU" sz="1600" b="0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rPr>
              <a:t>+ 150.000 Ft adókedvezmény</a:t>
            </a:r>
            <a:endParaRPr dirty="0"/>
          </a:p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hu-HU" sz="1600" b="0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rPr>
              <a:t>+ 1.000 Ft hozam</a:t>
            </a:r>
            <a:endParaRPr dirty="0"/>
          </a:p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hu-HU" sz="1600" b="0" i="0" u="none" strike="noStrike" cap="none" dirty="0">
                <a:solidFill>
                  <a:srgbClr val="48535B"/>
                </a:solidFill>
                <a:latin typeface="Arial"/>
                <a:ea typeface="Arial"/>
                <a:cs typeface="Arial"/>
                <a:sym typeface="Arial"/>
              </a:rPr>
              <a:t>- 44.000 Ft költség (kártyadíj nélkül)</a:t>
            </a:r>
            <a:endParaRPr dirty="0"/>
          </a:p>
        </p:txBody>
      </p:sp>
      <p:sp>
        <p:nvSpPr>
          <p:cNvPr id="2084" name="Google Shape;2084;p82"/>
          <p:cNvSpPr txBox="1"/>
          <p:nvPr/>
        </p:nvSpPr>
        <p:spPr>
          <a:xfrm>
            <a:off x="492715" y="1070706"/>
            <a:ext cx="5632797" cy="9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1739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300"/>
              <a:buFont typeface="Arial"/>
              <a:buNone/>
            </a:pPr>
            <a:r>
              <a:rPr lang="hu-HU" sz="2300" b="1" i="0" u="none" strike="noStrike" cap="none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Havonta kisebb összegek, vagy egy összegben maximum évi 750.000 Ft</a:t>
            </a:r>
            <a:endParaRPr dirty="0"/>
          </a:p>
        </p:txBody>
      </p:sp>
      <p:sp>
        <p:nvSpPr>
          <p:cNvPr id="2085" name="Google Shape;2085;p82"/>
          <p:cNvSpPr txBox="1"/>
          <p:nvPr/>
        </p:nvSpPr>
        <p:spPr>
          <a:xfrm>
            <a:off x="1998231" y="5236386"/>
            <a:ext cx="5632797" cy="1125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hu-HU" sz="1600" b="1" i="0" u="none" strike="noStrike" cap="none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107.000 Ft Profit</a:t>
            </a:r>
            <a:endParaRPr dirty="0"/>
          </a:p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hu-HU" sz="16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Pénztártagonként</a:t>
            </a:r>
            <a:endParaRPr dirty="0"/>
          </a:p>
          <a:p>
            <a:pPr marL="0" marR="0" lvl="0" indent="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</a:pPr>
            <a:r>
              <a:rPr lang="hu-HU" sz="1600" b="0" i="0" u="none" strike="noStrike" cap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(14,1% pár nap alatt)</a:t>
            </a:r>
            <a:endParaRPr dirty="0"/>
          </a:p>
        </p:txBody>
      </p:sp>
      <p:sp>
        <p:nvSpPr>
          <p:cNvPr id="2086" name="Google Shape;2086;p82"/>
          <p:cNvSpPr txBox="1"/>
          <p:nvPr/>
        </p:nvSpPr>
        <p:spPr>
          <a:xfrm>
            <a:off x="6738298" y="988058"/>
            <a:ext cx="518563" cy="596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66666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Arial"/>
              <a:buNone/>
            </a:pPr>
            <a:r>
              <a:rPr lang="hu-HU" sz="60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+</a:t>
            </a:r>
            <a:endParaRPr/>
          </a:p>
        </p:txBody>
      </p:sp>
      <p:cxnSp>
        <p:nvCxnSpPr>
          <p:cNvPr id="2088" name="Google Shape;2088;p82"/>
          <p:cNvCxnSpPr/>
          <p:nvPr/>
        </p:nvCxnSpPr>
        <p:spPr>
          <a:xfrm>
            <a:off x="457241" y="3037117"/>
            <a:ext cx="58680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2089" name="Google Shape;2089;p82"/>
          <p:cNvSpPr txBox="1"/>
          <p:nvPr/>
        </p:nvSpPr>
        <p:spPr>
          <a:xfrm>
            <a:off x="8660883" y="4709581"/>
            <a:ext cx="3425371" cy="1927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Arial"/>
              <a:buNone/>
            </a:pPr>
            <a:r>
              <a:rPr lang="hu-HU" sz="2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Havonta a korábbi bruttó bér erejéig kiegészíthető a GYED, vagy duplázható a  GYES</a:t>
            </a:r>
            <a:endParaRPr sz="1200" dirty="0"/>
          </a:p>
        </p:txBody>
      </p:sp>
      <p:cxnSp>
        <p:nvCxnSpPr>
          <p:cNvPr id="2090" name="Google Shape;2090;p82"/>
          <p:cNvCxnSpPr/>
          <p:nvPr/>
        </p:nvCxnSpPr>
        <p:spPr>
          <a:xfrm>
            <a:off x="1670820" y="5241257"/>
            <a:ext cx="3993422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91" name="Google Shape;2091;p82"/>
          <p:cNvSpPr txBox="1"/>
          <p:nvPr/>
        </p:nvSpPr>
        <p:spPr>
          <a:xfrm>
            <a:off x="1606333" y="5634084"/>
            <a:ext cx="778798" cy="138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0"/>
              <a:buFont typeface="Arial"/>
              <a:buNone/>
            </a:pPr>
            <a:r>
              <a:rPr lang="hu-HU" sz="8000" b="1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/>
          </a:p>
        </p:txBody>
      </p:sp>
      <p:grpSp>
        <p:nvGrpSpPr>
          <p:cNvPr id="2092" name="Google Shape;2092;p82"/>
          <p:cNvGrpSpPr/>
          <p:nvPr/>
        </p:nvGrpSpPr>
        <p:grpSpPr>
          <a:xfrm>
            <a:off x="1080606" y="2383550"/>
            <a:ext cx="1724731" cy="504000"/>
            <a:chOff x="1080606" y="2075545"/>
            <a:chExt cx="1724731" cy="750713"/>
          </a:xfrm>
        </p:grpSpPr>
        <p:cxnSp>
          <p:nvCxnSpPr>
            <p:cNvPr id="2093" name="Google Shape;2093;p82"/>
            <p:cNvCxnSpPr/>
            <p:nvPr/>
          </p:nvCxnSpPr>
          <p:spPr>
            <a:xfrm>
              <a:off x="1080606" y="2075545"/>
              <a:ext cx="0" cy="750713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oval" w="med" len="med"/>
              <a:tailEnd type="stealth" w="med" len="med"/>
            </a:ln>
          </p:spPr>
        </p:cxnSp>
        <p:cxnSp>
          <p:nvCxnSpPr>
            <p:cNvPr id="2094" name="Google Shape;2094;p82"/>
            <p:cNvCxnSpPr/>
            <p:nvPr/>
          </p:nvCxnSpPr>
          <p:spPr>
            <a:xfrm>
              <a:off x="1364296" y="2075545"/>
              <a:ext cx="0" cy="750713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oval" w="med" len="med"/>
              <a:tailEnd type="stealth" w="med" len="med"/>
            </a:ln>
          </p:spPr>
        </p:cxnSp>
        <p:cxnSp>
          <p:nvCxnSpPr>
            <p:cNvPr id="2095" name="Google Shape;2095;p82"/>
            <p:cNvCxnSpPr/>
            <p:nvPr/>
          </p:nvCxnSpPr>
          <p:spPr>
            <a:xfrm>
              <a:off x="1653920" y="2075545"/>
              <a:ext cx="0" cy="750713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oval" w="med" len="med"/>
              <a:tailEnd type="stealth" w="med" len="med"/>
            </a:ln>
          </p:spPr>
        </p:cxnSp>
        <p:cxnSp>
          <p:nvCxnSpPr>
            <p:cNvPr id="2096" name="Google Shape;2096;p82"/>
            <p:cNvCxnSpPr/>
            <p:nvPr/>
          </p:nvCxnSpPr>
          <p:spPr>
            <a:xfrm>
              <a:off x="1938590" y="2075545"/>
              <a:ext cx="0" cy="750713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oval" w="med" len="med"/>
              <a:tailEnd type="stealth" w="med" len="med"/>
            </a:ln>
          </p:spPr>
        </p:cxnSp>
        <p:cxnSp>
          <p:nvCxnSpPr>
            <p:cNvPr id="2097" name="Google Shape;2097;p82"/>
            <p:cNvCxnSpPr/>
            <p:nvPr/>
          </p:nvCxnSpPr>
          <p:spPr>
            <a:xfrm>
              <a:off x="2249005" y="2075545"/>
              <a:ext cx="0" cy="750713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oval" w="med" len="med"/>
              <a:tailEnd type="stealth" w="med" len="med"/>
            </a:ln>
          </p:spPr>
        </p:cxnSp>
        <p:cxnSp>
          <p:nvCxnSpPr>
            <p:cNvPr id="2098" name="Google Shape;2098;p82"/>
            <p:cNvCxnSpPr/>
            <p:nvPr/>
          </p:nvCxnSpPr>
          <p:spPr>
            <a:xfrm>
              <a:off x="2524779" y="2075545"/>
              <a:ext cx="0" cy="750713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oval" w="med" len="med"/>
              <a:tailEnd type="stealth" w="med" len="med"/>
            </a:ln>
          </p:spPr>
        </p:cxnSp>
        <p:cxnSp>
          <p:nvCxnSpPr>
            <p:cNvPr id="2099" name="Google Shape;2099;p82"/>
            <p:cNvCxnSpPr/>
            <p:nvPr/>
          </p:nvCxnSpPr>
          <p:spPr>
            <a:xfrm>
              <a:off x="2805337" y="2075545"/>
              <a:ext cx="0" cy="750713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miter lim="800000"/>
              <a:headEnd type="oval" w="med" len="med"/>
              <a:tailEnd type="stealth" w="med" len="med"/>
            </a:ln>
          </p:spPr>
        </p:cxnSp>
      </p:grpSp>
      <p:grpSp>
        <p:nvGrpSpPr>
          <p:cNvPr id="2100" name="Google Shape;2100;p82"/>
          <p:cNvGrpSpPr/>
          <p:nvPr/>
        </p:nvGrpSpPr>
        <p:grpSpPr>
          <a:xfrm>
            <a:off x="1257380" y="3270872"/>
            <a:ext cx="1724731" cy="504000"/>
            <a:chOff x="1080606" y="2075545"/>
            <a:chExt cx="1724731" cy="750713"/>
          </a:xfrm>
        </p:grpSpPr>
        <p:cxnSp>
          <p:nvCxnSpPr>
            <p:cNvPr id="2101" name="Google Shape;2101;p82"/>
            <p:cNvCxnSpPr/>
            <p:nvPr/>
          </p:nvCxnSpPr>
          <p:spPr>
            <a:xfrm>
              <a:off x="1080606" y="2075545"/>
              <a:ext cx="0" cy="750713"/>
            </a:xfrm>
            <a:prstGeom prst="straightConnector1">
              <a:avLst/>
            </a:prstGeom>
            <a:noFill/>
            <a:ln w="25400" cap="flat" cmpd="sng">
              <a:solidFill>
                <a:srgbClr val="88C79A"/>
              </a:solidFill>
              <a:prstDash val="solid"/>
              <a:miter lim="800000"/>
              <a:headEnd type="oval" w="med" len="med"/>
              <a:tailEnd type="stealth" w="med" len="med"/>
            </a:ln>
          </p:spPr>
        </p:cxnSp>
        <p:cxnSp>
          <p:nvCxnSpPr>
            <p:cNvPr id="2102" name="Google Shape;2102;p82"/>
            <p:cNvCxnSpPr/>
            <p:nvPr/>
          </p:nvCxnSpPr>
          <p:spPr>
            <a:xfrm>
              <a:off x="1364296" y="2075545"/>
              <a:ext cx="0" cy="750713"/>
            </a:xfrm>
            <a:prstGeom prst="straightConnector1">
              <a:avLst/>
            </a:prstGeom>
            <a:noFill/>
            <a:ln w="25400" cap="flat" cmpd="sng">
              <a:solidFill>
                <a:srgbClr val="88C79A"/>
              </a:solidFill>
              <a:prstDash val="solid"/>
              <a:miter lim="800000"/>
              <a:headEnd type="oval" w="med" len="med"/>
              <a:tailEnd type="stealth" w="med" len="med"/>
            </a:ln>
          </p:spPr>
        </p:cxnSp>
        <p:cxnSp>
          <p:nvCxnSpPr>
            <p:cNvPr id="2103" name="Google Shape;2103;p82"/>
            <p:cNvCxnSpPr/>
            <p:nvPr/>
          </p:nvCxnSpPr>
          <p:spPr>
            <a:xfrm>
              <a:off x="1653920" y="2075545"/>
              <a:ext cx="0" cy="750713"/>
            </a:xfrm>
            <a:prstGeom prst="straightConnector1">
              <a:avLst/>
            </a:prstGeom>
            <a:noFill/>
            <a:ln w="25400" cap="flat" cmpd="sng">
              <a:solidFill>
                <a:srgbClr val="88C79A"/>
              </a:solidFill>
              <a:prstDash val="solid"/>
              <a:miter lim="800000"/>
              <a:headEnd type="oval" w="med" len="med"/>
              <a:tailEnd type="stealth" w="med" len="med"/>
            </a:ln>
          </p:spPr>
        </p:cxnSp>
        <p:cxnSp>
          <p:nvCxnSpPr>
            <p:cNvPr id="2104" name="Google Shape;2104;p82"/>
            <p:cNvCxnSpPr/>
            <p:nvPr/>
          </p:nvCxnSpPr>
          <p:spPr>
            <a:xfrm>
              <a:off x="1938590" y="2075545"/>
              <a:ext cx="0" cy="750713"/>
            </a:xfrm>
            <a:prstGeom prst="straightConnector1">
              <a:avLst/>
            </a:prstGeom>
            <a:noFill/>
            <a:ln w="25400" cap="flat" cmpd="sng">
              <a:solidFill>
                <a:srgbClr val="88C79A"/>
              </a:solidFill>
              <a:prstDash val="solid"/>
              <a:miter lim="800000"/>
              <a:headEnd type="oval" w="med" len="med"/>
              <a:tailEnd type="stealth" w="med" len="med"/>
            </a:ln>
          </p:spPr>
        </p:cxnSp>
        <p:cxnSp>
          <p:nvCxnSpPr>
            <p:cNvPr id="2105" name="Google Shape;2105;p82"/>
            <p:cNvCxnSpPr/>
            <p:nvPr/>
          </p:nvCxnSpPr>
          <p:spPr>
            <a:xfrm>
              <a:off x="2249005" y="2075545"/>
              <a:ext cx="0" cy="750713"/>
            </a:xfrm>
            <a:prstGeom prst="straightConnector1">
              <a:avLst/>
            </a:prstGeom>
            <a:noFill/>
            <a:ln w="25400" cap="flat" cmpd="sng">
              <a:solidFill>
                <a:srgbClr val="88C79A"/>
              </a:solidFill>
              <a:prstDash val="solid"/>
              <a:miter lim="800000"/>
              <a:headEnd type="oval" w="med" len="med"/>
              <a:tailEnd type="stealth" w="med" len="med"/>
            </a:ln>
          </p:spPr>
        </p:cxnSp>
        <p:cxnSp>
          <p:nvCxnSpPr>
            <p:cNvPr id="2106" name="Google Shape;2106;p82"/>
            <p:cNvCxnSpPr/>
            <p:nvPr/>
          </p:nvCxnSpPr>
          <p:spPr>
            <a:xfrm>
              <a:off x="2524779" y="2075545"/>
              <a:ext cx="0" cy="750713"/>
            </a:xfrm>
            <a:prstGeom prst="straightConnector1">
              <a:avLst/>
            </a:prstGeom>
            <a:noFill/>
            <a:ln w="25400" cap="flat" cmpd="sng">
              <a:solidFill>
                <a:srgbClr val="88C79A"/>
              </a:solidFill>
              <a:prstDash val="solid"/>
              <a:miter lim="800000"/>
              <a:headEnd type="oval" w="med" len="med"/>
              <a:tailEnd type="stealth" w="med" len="med"/>
            </a:ln>
          </p:spPr>
        </p:cxnSp>
        <p:cxnSp>
          <p:nvCxnSpPr>
            <p:cNvPr id="2107" name="Google Shape;2107;p82"/>
            <p:cNvCxnSpPr/>
            <p:nvPr/>
          </p:nvCxnSpPr>
          <p:spPr>
            <a:xfrm>
              <a:off x="2805337" y="2075545"/>
              <a:ext cx="0" cy="750713"/>
            </a:xfrm>
            <a:prstGeom prst="straightConnector1">
              <a:avLst/>
            </a:prstGeom>
            <a:noFill/>
            <a:ln w="25400" cap="flat" cmpd="sng">
              <a:solidFill>
                <a:srgbClr val="88C79A"/>
              </a:solidFill>
              <a:prstDash val="solid"/>
              <a:miter lim="800000"/>
              <a:headEnd type="oval" w="med" len="med"/>
              <a:tailEnd type="stealth" w="med" len="med"/>
            </a:ln>
          </p:spPr>
        </p:cxnSp>
      </p:grpSp>
      <p:sp>
        <p:nvSpPr>
          <p:cNvPr id="2109" name="Google Shape;2109;p82"/>
          <p:cNvSpPr txBox="1"/>
          <p:nvPr/>
        </p:nvSpPr>
        <p:spPr>
          <a:xfrm>
            <a:off x="25752" y="1932256"/>
            <a:ext cx="2089544" cy="34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</a:pPr>
            <a:r>
              <a:rPr lang="hu-HU" sz="1200" b="0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Első befizetés</a:t>
            </a:r>
            <a:endParaRPr dirty="0"/>
          </a:p>
        </p:txBody>
      </p:sp>
      <p:sp>
        <p:nvSpPr>
          <p:cNvPr id="2111" name="Google Shape;2111;p82"/>
          <p:cNvSpPr txBox="1"/>
          <p:nvPr/>
        </p:nvSpPr>
        <p:spPr>
          <a:xfrm>
            <a:off x="212608" y="3722599"/>
            <a:ext cx="2089544" cy="34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None/>
            </a:pPr>
            <a:r>
              <a:rPr lang="hu-HU" sz="1200" b="0" i="0" u="none" strike="noStrike" cap="none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Első kifizetés</a:t>
            </a:r>
            <a:endParaRPr dirty="0"/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EE1DF20-176F-7665-C15D-066461CEB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7002B79-622C-CE3E-D9A3-55FC041EC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" y="223519"/>
            <a:ext cx="2650241" cy="2650241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D2889556-5546-207B-B6FC-C1308D20C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86" y="2631440"/>
            <a:ext cx="1424186" cy="2072645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407C1768-FFB2-00E6-84F9-92386B6DAC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19" y="4525766"/>
            <a:ext cx="2543561" cy="2555753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B2BB8C71-CB67-1B73-0F78-35A2360748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830" y="-81283"/>
            <a:ext cx="6269690" cy="2045844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A03B5245-5C3B-E5F2-E401-CAD06C01A3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68" y="1468240"/>
            <a:ext cx="6108852" cy="1993361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64574AC6-0964-67FE-9772-7F6B0ADD32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159" y="258239"/>
            <a:ext cx="2682241" cy="2682241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0A17F643-4B0A-271F-3D90-867EDEDFD7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520" y="2695962"/>
            <a:ext cx="1974694" cy="2072644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5F416F14-187B-26EC-86B8-04C15BB7F3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159" y="4440760"/>
            <a:ext cx="2640759" cy="2640759"/>
          </a:xfrm>
          <a:prstGeom prst="rect">
            <a:avLst/>
          </a:prstGeom>
        </p:spPr>
      </p:pic>
      <p:pic>
        <p:nvPicPr>
          <p:cNvPr id="37" name="Kép 36">
            <a:extLst>
              <a:ext uri="{FF2B5EF4-FFF2-40B4-BE49-F238E27FC236}">
                <a16:creationId xmlns:a16="http://schemas.microsoft.com/office/drawing/2014/main" id="{34775121-5E4C-1DBA-DBF3-1DDE95DC4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0" r="31070" b="44593"/>
          <a:stretch/>
        </p:blipFill>
        <p:spPr>
          <a:xfrm>
            <a:off x="3721044" y="0"/>
            <a:ext cx="8470956" cy="689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3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8D6C4-703D-12E8-29F4-100E6A0FC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szöveg, számítógép, képernyőkép, Online hirdetés látható&#10;&#10;Előfordulhat, hogy a mesterséges intelligencia által létrehozott tartalom helytelen.">
            <a:extLst>
              <a:ext uri="{FF2B5EF4-FFF2-40B4-BE49-F238E27FC236}">
                <a16:creationId xmlns:a16="http://schemas.microsoft.com/office/drawing/2014/main" id="{BD3A3375-9F57-86AC-1E34-1B533AB34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8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id="{A44374B2-4AC0-4221-8D3B-BF0FBA20BA8C}"/>
              </a:ext>
            </a:extLst>
          </p:cNvPr>
          <p:cNvSpPr/>
          <p:nvPr/>
        </p:nvSpPr>
        <p:spPr>
          <a:xfrm flipH="1">
            <a:off x="-11" y="0"/>
            <a:ext cx="1219201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sp>
        <p:nvSpPr>
          <p:cNvPr id="26" name="Google Shape;19;p2">
            <a:extLst>
              <a:ext uri="{FF2B5EF4-FFF2-40B4-BE49-F238E27FC236}">
                <a16:creationId xmlns:a16="http://schemas.microsoft.com/office/drawing/2014/main" id="{86EC5D37-77A4-4B4F-8FF8-9B8C34A2EF7B}"/>
              </a:ext>
            </a:extLst>
          </p:cNvPr>
          <p:cNvSpPr txBox="1">
            <a:spLocks/>
          </p:cNvSpPr>
          <p:nvPr/>
        </p:nvSpPr>
        <p:spPr>
          <a:xfrm>
            <a:off x="345633" y="645884"/>
            <a:ext cx="6926023" cy="83457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5000" b="0" i="0" u="none" strike="noStrike" cap="none">
                <a:solidFill>
                  <a:schemeClr val="accent3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  <a:defRPr sz="77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hu-HU" sz="4000" dirty="0">
                <a:solidFill>
                  <a:schemeClr val="accent1"/>
                </a:solidFill>
              </a:rPr>
              <a:t>Szerződés</a:t>
            </a:r>
            <a:r>
              <a:rPr lang="hu-HU" sz="4000" dirty="0">
                <a:solidFill>
                  <a:schemeClr val="bg1"/>
                </a:solidFill>
              </a:rPr>
              <a:t>kötés</a:t>
            </a:r>
          </a:p>
        </p:txBody>
      </p:sp>
      <p:sp>
        <p:nvSpPr>
          <p:cNvPr id="17" name="Ellipszis 16">
            <a:extLst>
              <a:ext uri="{FF2B5EF4-FFF2-40B4-BE49-F238E27FC236}">
                <a16:creationId xmlns:a16="http://schemas.microsoft.com/office/drawing/2014/main" id="{CE288AA8-ED68-42F1-A6BB-FE9E3116F357}"/>
              </a:ext>
            </a:extLst>
          </p:cNvPr>
          <p:cNvSpPr/>
          <p:nvPr/>
        </p:nvSpPr>
        <p:spPr>
          <a:xfrm>
            <a:off x="562913" y="6212112"/>
            <a:ext cx="1161144" cy="116114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AF8395F6-75E2-4835-B148-C9D8ADDBFECE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748" y="6316271"/>
            <a:ext cx="843470" cy="3878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8C5137C1-8412-4983-B173-50981169F251}"/>
              </a:ext>
            </a:extLst>
          </p:cNvPr>
          <p:cNvSpPr txBox="1"/>
          <p:nvPr/>
        </p:nvSpPr>
        <p:spPr>
          <a:xfrm>
            <a:off x="1670820" y="6417606"/>
            <a:ext cx="1443790" cy="337034"/>
          </a:xfrm>
          <a:prstGeom prst="rect">
            <a:avLst/>
          </a:prstGeom>
          <a:noFill/>
        </p:spPr>
        <p:txBody>
          <a:bodyPr wrap="square" lIns="150894" tIns="75447" rIns="150894" bIns="75447" rtlCol="0">
            <a:spAutoFit/>
          </a:bodyPr>
          <a:lstStyle/>
          <a:p>
            <a:r>
              <a:rPr lang="hu-HU" sz="1200" u="sng" dirty="0">
                <a:solidFill>
                  <a:srgbClr val="AAC1B7"/>
                </a:solidFill>
              </a:rPr>
              <a:t>www.izys.hu</a:t>
            </a: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40D83E94-DB18-4E2D-AD38-2DF88E8A3062}"/>
              </a:ext>
            </a:extLst>
          </p:cNvPr>
          <p:cNvSpPr>
            <a:spLocks/>
          </p:cNvSpPr>
          <p:nvPr/>
        </p:nvSpPr>
        <p:spPr bwMode="auto">
          <a:xfrm>
            <a:off x="2854962" y="6443772"/>
            <a:ext cx="1489973" cy="31809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1100" b="1" dirty="0">
                <a:solidFill>
                  <a:srgbClr val="AAC1B7"/>
                </a:solidFill>
                <a:ea typeface="MS PGothic" pitchFamily="34" charset="-128"/>
                <a:sym typeface="Baskerville SemiBold" charset="0"/>
              </a:rPr>
              <a:t>+36 1 769 0061</a:t>
            </a:r>
          </a:p>
        </p:txBody>
      </p:sp>
      <p:sp>
        <p:nvSpPr>
          <p:cNvPr id="25" name="Google Shape;105;p9">
            <a:extLst>
              <a:ext uri="{FF2B5EF4-FFF2-40B4-BE49-F238E27FC236}">
                <a16:creationId xmlns:a16="http://schemas.microsoft.com/office/drawing/2014/main" id="{E1BCD5F3-E951-4742-9F0B-F37037610FF5}"/>
              </a:ext>
            </a:extLst>
          </p:cNvPr>
          <p:cNvSpPr txBox="1">
            <a:spLocks/>
          </p:cNvSpPr>
          <p:nvPr/>
        </p:nvSpPr>
        <p:spPr>
          <a:xfrm>
            <a:off x="345633" y="6348245"/>
            <a:ext cx="642000" cy="32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AAC1B7"/>
                </a:solidFill>
              </a:rPr>
              <a:pPr/>
              <a:t>9</a:t>
            </a:fld>
            <a:endParaRPr lang="en" dirty="0">
              <a:solidFill>
                <a:srgbClr val="AAC1B7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EF07C76-DE51-CC14-4525-00420F60C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892" y="1330612"/>
            <a:ext cx="9265126" cy="5073911"/>
          </a:xfrm>
          <a:prstGeom prst="rect">
            <a:avLst/>
          </a:prstGeom>
        </p:spPr>
      </p:pic>
      <p:sp>
        <p:nvSpPr>
          <p:cNvPr id="7" name="Ellipszis 6">
            <a:extLst>
              <a:ext uri="{FF2B5EF4-FFF2-40B4-BE49-F238E27FC236}">
                <a16:creationId xmlns:a16="http://schemas.microsoft.com/office/drawing/2014/main" id="{AFA928D0-029A-961B-6536-80EBBA91A5E4}"/>
              </a:ext>
            </a:extLst>
          </p:cNvPr>
          <p:cNvSpPr/>
          <p:nvPr/>
        </p:nvSpPr>
        <p:spPr>
          <a:xfrm>
            <a:off x="6715760" y="2378831"/>
            <a:ext cx="1645920" cy="4673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5522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25. egyéni séma">
      <a:dk1>
        <a:srgbClr val="00001A"/>
      </a:dk1>
      <a:lt1>
        <a:srgbClr val="FFFFFF"/>
      </a:lt1>
      <a:dk2>
        <a:srgbClr val="60707A"/>
      </a:dk2>
      <a:lt2>
        <a:srgbClr val="E8EDF1"/>
      </a:lt2>
      <a:accent1>
        <a:srgbClr val="A6D683"/>
      </a:accent1>
      <a:accent2>
        <a:srgbClr val="2CA388"/>
      </a:accent2>
      <a:accent3>
        <a:srgbClr val="106B6B"/>
      </a:accent3>
      <a:accent4>
        <a:srgbClr val="CFDCE6"/>
      </a:accent4>
      <a:accent5>
        <a:srgbClr val="9EB3C2"/>
      </a:accent5>
      <a:accent6>
        <a:srgbClr val="577C97"/>
      </a:accent6>
      <a:hlink>
        <a:srgbClr val="00001A"/>
      </a:hlink>
      <a:folHlink>
        <a:srgbClr val="6611CC"/>
      </a:folHlink>
    </a:clrScheme>
    <a:fontScheme name="13. egyéni séma">
      <a:majorFont>
        <a:latin typeface="gotham bold"/>
        <a:ea typeface=""/>
        <a:cs typeface=""/>
      </a:majorFont>
      <a:minorFont>
        <a:latin typeface="gotham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5807</TotalTime>
  <Words>930</Words>
  <Application>Microsoft Office PowerPoint</Application>
  <PresentationFormat>Szélesvásznú</PresentationFormat>
  <Paragraphs>285</Paragraphs>
  <Slides>30</Slides>
  <Notes>5</Notes>
  <HiddenSlides>0</HiddenSlides>
  <MMClips>3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30</vt:i4>
      </vt:variant>
    </vt:vector>
  </HeadingPairs>
  <TitlesOfParts>
    <vt:vector size="40" baseType="lpstr">
      <vt:lpstr>MS PGothic</vt:lpstr>
      <vt:lpstr>A little sunshine</vt:lpstr>
      <vt:lpstr>Aptos</vt:lpstr>
      <vt:lpstr>Arial</vt:lpstr>
      <vt:lpstr>Chivo</vt:lpstr>
      <vt:lpstr>Garamond</vt:lpstr>
      <vt:lpstr>gotham bold</vt:lpstr>
      <vt:lpstr>gotham book</vt:lpstr>
      <vt:lpstr>Montserrat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ZSu Faludi</dc:creator>
  <cp:lastModifiedBy>Konfi</cp:lastModifiedBy>
  <cp:revision>136</cp:revision>
  <dcterms:created xsi:type="dcterms:W3CDTF">2020-10-30T04:37:28Z</dcterms:created>
  <dcterms:modified xsi:type="dcterms:W3CDTF">2026-06-06T15:22:35Z</dcterms:modified>
</cp:coreProperties>
</file>